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6" r:id="rId3"/>
    <p:sldId id="259" r:id="rId4"/>
    <p:sldId id="269" r:id="rId5"/>
    <p:sldId id="261" r:id="rId6"/>
    <p:sldId id="263" r:id="rId7"/>
    <p:sldId id="267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7F5"/>
    <a:srgbClr val="C9BAE4"/>
    <a:srgbClr val="A38AD0"/>
    <a:srgbClr val="FFEBAB"/>
    <a:srgbClr val="FFD757"/>
    <a:srgbClr val="EFBBBF"/>
    <a:srgbClr val="DD7179"/>
    <a:srgbClr val="A8D4D3"/>
    <a:srgbClr val="C1E1E0"/>
    <a:srgbClr val="8766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85" autoAdjust="0"/>
    <p:restoredTop sz="94660"/>
  </p:normalViewPr>
  <p:slideViewPr>
    <p:cSldViewPr snapToGrid="0" snapToObjects="1" showGuides="1">
      <p:cViewPr>
        <p:scale>
          <a:sx n="70" d="100"/>
          <a:sy n="70" d="100"/>
        </p:scale>
        <p:origin x="-11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CC4D5-576E-4B39-A919-877A20769D6F}" type="datetimeFigureOut">
              <a:rPr lang="sv-SE" smtClean="0"/>
              <a:t>2016-09-15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F9353-C0C4-41D8-BF31-E332763B9B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2265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0"/>
            <a:ext cx="9144000" cy="56642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44418" y="1595689"/>
            <a:ext cx="4114800" cy="2719184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pic>
        <p:nvPicPr>
          <p:cNvPr id="5" name="Bildobjekt 4" descr="matlust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79798" y="0"/>
            <a:ext cx="931240" cy="1240699"/>
          </a:xfrm>
          <a:prstGeom prst="rect">
            <a:avLst/>
          </a:prstGeom>
        </p:spPr>
      </p:pic>
      <p:sp>
        <p:nvSpPr>
          <p:cNvPr id="8" name="textruta 7"/>
          <p:cNvSpPr txBox="1"/>
          <p:nvPr userDrawn="1"/>
        </p:nvSpPr>
        <p:spPr>
          <a:xfrm>
            <a:off x="457200" y="329999"/>
            <a:ext cx="1313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400" dirty="0" smtClean="0">
                <a:solidFill>
                  <a:srgbClr val="FFFFFF"/>
                </a:solidFill>
                <a:latin typeface="Core Slab M 65 Bold"/>
                <a:cs typeface="Core Slab M 65 Bold"/>
              </a:rPr>
              <a:t>»</a:t>
            </a:r>
            <a:r>
              <a:rPr lang="sv-SE" sz="1400" baseline="0" dirty="0" smtClean="0">
                <a:solidFill>
                  <a:srgbClr val="FFFFFF"/>
                </a:solidFill>
                <a:latin typeface="Core Slab M 65 Bold"/>
                <a:cs typeface="Core Slab M 65 Bold"/>
              </a:rPr>
              <a:t> </a:t>
            </a:r>
            <a:r>
              <a:rPr lang="sv-SE" sz="1400" dirty="0" err="1" smtClean="0">
                <a:solidFill>
                  <a:srgbClr val="FFFFFF"/>
                </a:solidFill>
                <a:latin typeface="Core Slab M 65 Bold"/>
                <a:cs typeface="Core Slab M 65 Bold"/>
              </a:rPr>
              <a:t>matlust.eu</a:t>
            </a:r>
            <a:endParaRPr lang="sv-SE" sz="1400" dirty="0">
              <a:solidFill>
                <a:srgbClr val="FFFFFF"/>
              </a:solidFill>
              <a:latin typeface="Core Slab M 65 Bold"/>
              <a:cs typeface="Core Slab M 65 Bol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ruta 8"/>
          <p:cNvSpPr txBox="1"/>
          <p:nvPr userDrawn="1"/>
        </p:nvSpPr>
        <p:spPr>
          <a:xfrm>
            <a:off x="457200" y="321858"/>
            <a:ext cx="1313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400" dirty="0" smtClean="0">
                <a:solidFill>
                  <a:srgbClr val="A2C037"/>
                </a:solidFill>
                <a:latin typeface="Core Slab M 65 Bold"/>
                <a:cs typeface="Core Slab M 65 Bold"/>
              </a:rPr>
              <a:t>»</a:t>
            </a:r>
            <a:r>
              <a:rPr lang="sv-SE" sz="1400" baseline="0" dirty="0" smtClean="0">
                <a:solidFill>
                  <a:srgbClr val="A2C037"/>
                </a:solidFill>
                <a:latin typeface="Core Slab M 65 Bold"/>
                <a:cs typeface="Core Slab M 65 Bold"/>
              </a:rPr>
              <a:t> </a:t>
            </a:r>
            <a:r>
              <a:rPr lang="sv-SE" sz="1400" dirty="0" err="1" smtClean="0">
                <a:solidFill>
                  <a:srgbClr val="A2C037"/>
                </a:solidFill>
                <a:latin typeface="Core Slab M 65 Bold"/>
                <a:cs typeface="Core Slab M 65 Bold"/>
              </a:rPr>
              <a:t>matlust.eu</a:t>
            </a:r>
            <a:endParaRPr lang="sv-SE" sz="1400" dirty="0">
              <a:solidFill>
                <a:srgbClr val="A2C037"/>
              </a:solidFill>
              <a:latin typeface="Core Slab M 65 Bold"/>
              <a:cs typeface="Core Slab M 65 Bold"/>
            </a:endParaRPr>
          </a:p>
        </p:txBody>
      </p:sp>
      <p:cxnSp>
        <p:nvCxnSpPr>
          <p:cNvPr id="11" name="Rak 10"/>
          <p:cNvCxnSpPr/>
          <p:nvPr userDrawn="1"/>
        </p:nvCxnSpPr>
        <p:spPr>
          <a:xfrm>
            <a:off x="0" y="44086"/>
            <a:ext cx="9144000" cy="1588"/>
          </a:xfrm>
          <a:prstGeom prst="line">
            <a:avLst/>
          </a:prstGeom>
          <a:ln w="101600" cap="flat" cmpd="sng" algn="ctr">
            <a:gradFill flip="none" rotWithShape="1">
              <a:gsLst>
                <a:gs pos="100000">
                  <a:schemeClr val="accent1"/>
                </a:gs>
                <a:gs pos="0">
                  <a:schemeClr val="accent2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objekt 7" descr="matlus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79798" y="0"/>
            <a:ext cx="931240" cy="1240699"/>
          </a:xfrm>
          <a:prstGeom prst="rect">
            <a:avLst/>
          </a:prstGeom>
        </p:spPr>
      </p:pic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1344418" y="2069408"/>
            <a:ext cx="4114800" cy="116658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12" name="Rubrik 1"/>
          <p:cNvSpPr txBox="1">
            <a:spLocks/>
          </p:cNvSpPr>
          <p:nvPr userDrawn="1"/>
        </p:nvSpPr>
        <p:spPr>
          <a:xfrm>
            <a:off x="1344418" y="3429000"/>
            <a:ext cx="4114800" cy="11665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re Slab M 45 Regular"/>
                <a:ea typeface="+mj-ea"/>
                <a:cs typeface="Core Slab M 45 Regular"/>
              </a:rPr>
              <a:t>Klicka här för att ändra format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ore Slab M 45 Regular"/>
              <a:ea typeface="+mj-ea"/>
              <a:cs typeface="Core Slab M 45 Regular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553606"/>
            <a:ext cx="8229600" cy="864031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746801"/>
            <a:ext cx="5118357" cy="41966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cxnSp>
        <p:nvCxnSpPr>
          <p:cNvPr id="8" name="Rak 7"/>
          <p:cNvCxnSpPr/>
          <p:nvPr userDrawn="1"/>
        </p:nvCxnSpPr>
        <p:spPr>
          <a:xfrm>
            <a:off x="0" y="44086"/>
            <a:ext cx="9144000" cy="1588"/>
          </a:xfrm>
          <a:prstGeom prst="line">
            <a:avLst/>
          </a:prstGeom>
          <a:ln w="101600" cap="flat" cmpd="sng" algn="ctr">
            <a:gradFill flip="none" rotWithShape="1">
              <a:gsLst>
                <a:gs pos="100000">
                  <a:schemeClr val="accent1"/>
                </a:gs>
                <a:gs pos="0">
                  <a:schemeClr val="accent2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ruta 6"/>
          <p:cNvSpPr txBox="1"/>
          <p:nvPr userDrawn="1"/>
        </p:nvSpPr>
        <p:spPr>
          <a:xfrm>
            <a:off x="7364922" y="6195742"/>
            <a:ext cx="1313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400" dirty="0" smtClean="0">
                <a:solidFill>
                  <a:srgbClr val="A2C037"/>
                </a:solidFill>
                <a:latin typeface="Core Slab M 65 Bold"/>
                <a:cs typeface="Core Slab M 65 Bold"/>
              </a:rPr>
              <a:t>»</a:t>
            </a:r>
            <a:r>
              <a:rPr lang="sv-SE" sz="1400" baseline="0" dirty="0" smtClean="0">
                <a:solidFill>
                  <a:srgbClr val="A2C037"/>
                </a:solidFill>
                <a:latin typeface="Core Slab M 65 Bold"/>
                <a:cs typeface="Core Slab M 65 Bold"/>
              </a:rPr>
              <a:t> </a:t>
            </a:r>
            <a:r>
              <a:rPr lang="sv-SE" sz="1400" dirty="0" err="1" smtClean="0">
                <a:solidFill>
                  <a:srgbClr val="A2C037"/>
                </a:solidFill>
                <a:latin typeface="Core Slab M 65 Bold"/>
                <a:cs typeface="Core Slab M 65 Bold"/>
              </a:rPr>
              <a:t>matlust.eu</a:t>
            </a:r>
            <a:endParaRPr lang="sv-SE" sz="1400" dirty="0">
              <a:solidFill>
                <a:srgbClr val="A2C037"/>
              </a:solidFill>
              <a:latin typeface="Core Slab M 65 Bold"/>
              <a:cs typeface="Core Slab M 65 Bol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745128"/>
            <a:ext cx="4038600" cy="417225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745128"/>
            <a:ext cx="4038600" cy="417225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  <a:endParaRPr lang="sv-SE" dirty="0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457200" y="553606"/>
            <a:ext cx="8229600" cy="86403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9" name="Rak 8"/>
          <p:cNvCxnSpPr/>
          <p:nvPr userDrawn="1"/>
        </p:nvCxnSpPr>
        <p:spPr>
          <a:xfrm>
            <a:off x="0" y="44086"/>
            <a:ext cx="9144000" cy="1588"/>
          </a:xfrm>
          <a:prstGeom prst="line">
            <a:avLst/>
          </a:prstGeom>
          <a:ln w="101600" cap="flat" cmpd="sng" algn="ctr">
            <a:gradFill flip="none" rotWithShape="1">
              <a:gsLst>
                <a:gs pos="100000">
                  <a:schemeClr val="accent1"/>
                </a:gs>
                <a:gs pos="0">
                  <a:schemeClr val="accent2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ruta 5"/>
          <p:cNvSpPr txBox="1"/>
          <p:nvPr userDrawn="1"/>
        </p:nvSpPr>
        <p:spPr>
          <a:xfrm>
            <a:off x="7364922" y="6195742"/>
            <a:ext cx="1313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400" dirty="0" smtClean="0">
                <a:solidFill>
                  <a:srgbClr val="A2C037"/>
                </a:solidFill>
                <a:latin typeface="Core Slab M 65 Bold"/>
                <a:cs typeface="Core Slab M 65 Bold"/>
              </a:rPr>
              <a:t>»</a:t>
            </a:r>
            <a:r>
              <a:rPr lang="sv-SE" sz="1400" baseline="0" dirty="0" smtClean="0">
                <a:solidFill>
                  <a:srgbClr val="A2C037"/>
                </a:solidFill>
                <a:latin typeface="Core Slab M 65 Bold"/>
                <a:cs typeface="Core Slab M 65 Bold"/>
              </a:rPr>
              <a:t> </a:t>
            </a:r>
            <a:r>
              <a:rPr lang="sv-SE" sz="1400" dirty="0" err="1" smtClean="0">
                <a:solidFill>
                  <a:srgbClr val="A2C037"/>
                </a:solidFill>
                <a:latin typeface="Core Slab M 65 Bold"/>
                <a:cs typeface="Core Slab M 65 Bold"/>
              </a:rPr>
              <a:t>matlust.eu</a:t>
            </a:r>
            <a:endParaRPr lang="sv-SE" sz="1400" dirty="0">
              <a:solidFill>
                <a:srgbClr val="A2C037"/>
              </a:solidFill>
              <a:latin typeface="Core Slab M 65 Bold"/>
              <a:cs typeface="Core Slab M 65 Bol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7687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685278"/>
            <a:ext cx="4040188" cy="329300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7687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685278"/>
            <a:ext cx="4041775" cy="329300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  <a:endParaRPr lang="sv-SE" dirty="0"/>
          </a:p>
        </p:txBody>
      </p:sp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457200" y="553606"/>
            <a:ext cx="8229600" cy="864031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cxnSp>
        <p:nvCxnSpPr>
          <p:cNvPr id="11" name="Rak 10"/>
          <p:cNvCxnSpPr/>
          <p:nvPr userDrawn="1"/>
        </p:nvCxnSpPr>
        <p:spPr>
          <a:xfrm>
            <a:off x="0" y="44086"/>
            <a:ext cx="9144000" cy="1588"/>
          </a:xfrm>
          <a:prstGeom prst="line">
            <a:avLst/>
          </a:prstGeom>
          <a:ln w="101600" cap="flat" cmpd="sng" algn="ctr">
            <a:gradFill flip="none" rotWithShape="1">
              <a:gsLst>
                <a:gs pos="100000">
                  <a:schemeClr val="accent1"/>
                </a:gs>
                <a:gs pos="0">
                  <a:schemeClr val="accent2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ruta 7"/>
          <p:cNvSpPr txBox="1"/>
          <p:nvPr userDrawn="1"/>
        </p:nvSpPr>
        <p:spPr>
          <a:xfrm>
            <a:off x="7364922" y="6195742"/>
            <a:ext cx="1313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400" dirty="0" smtClean="0">
                <a:solidFill>
                  <a:srgbClr val="A2C037"/>
                </a:solidFill>
                <a:latin typeface="Core Slab M 65 Bold"/>
                <a:cs typeface="Core Slab M 65 Bold"/>
              </a:rPr>
              <a:t>»</a:t>
            </a:r>
            <a:r>
              <a:rPr lang="sv-SE" sz="1400" baseline="0" dirty="0" smtClean="0">
                <a:solidFill>
                  <a:srgbClr val="A2C037"/>
                </a:solidFill>
                <a:latin typeface="Core Slab M 65 Bold"/>
                <a:cs typeface="Core Slab M 65 Bold"/>
              </a:rPr>
              <a:t> </a:t>
            </a:r>
            <a:r>
              <a:rPr lang="sv-SE" sz="1400" dirty="0" err="1" smtClean="0">
                <a:solidFill>
                  <a:srgbClr val="A2C037"/>
                </a:solidFill>
                <a:latin typeface="Core Slab M 65 Bold"/>
                <a:cs typeface="Core Slab M 65 Bold"/>
              </a:rPr>
              <a:t>matlust.eu</a:t>
            </a:r>
            <a:endParaRPr lang="sv-SE" sz="1400" dirty="0">
              <a:solidFill>
                <a:srgbClr val="A2C037"/>
              </a:solidFill>
              <a:latin typeface="Core Slab M 65 Bold"/>
              <a:cs typeface="Core Slab M 65 Bol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553606"/>
            <a:ext cx="8229600" cy="86403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7" name="Rak 6"/>
          <p:cNvCxnSpPr/>
          <p:nvPr userDrawn="1"/>
        </p:nvCxnSpPr>
        <p:spPr>
          <a:xfrm>
            <a:off x="0" y="44086"/>
            <a:ext cx="9144000" cy="1588"/>
          </a:xfrm>
          <a:prstGeom prst="line">
            <a:avLst/>
          </a:prstGeom>
          <a:ln w="101600" cap="flat" cmpd="sng" algn="ctr">
            <a:gradFill flip="none" rotWithShape="1">
              <a:gsLst>
                <a:gs pos="100000">
                  <a:schemeClr val="accent1"/>
                </a:gs>
                <a:gs pos="0">
                  <a:schemeClr val="accent2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ruta 3"/>
          <p:cNvSpPr txBox="1"/>
          <p:nvPr userDrawn="1"/>
        </p:nvSpPr>
        <p:spPr>
          <a:xfrm>
            <a:off x="7364922" y="6195742"/>
            <a:ext cx="1313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400" dirty="0" smtClean="0">
                <a:solidFill>
                  <a:srgbClr val="A2C037"/>
                </a:solidFill>
                <a:latin typeface="Core Slab M 65 Bold"/>
                <a:cs typeface="Core Slab M 65 Bold"/>
              </a:rPr>
              <a:t>»</a:t>
            </a:r>
            <a:r>
              <a:rPr lang="sv-SE" sz="1400" baseline="0" dirty="0" smtClean="0">
                <a:solidFill>
                  <a:srgbClr val="A2C037"/>
                </a:solidFill>
                <a:latin typeface="Core Slab M 65 Bold"/>
                <a:cs typeface="Core Slab M 65 Bold"/>
              </a:rPr>
              <a:t> </a:t>
            </a:r>
            <a:r>
              <a:rPr lang="sv-SE" sz="1400" dirty="0" err="1" smtClean="0">
                <a:solidFill>
                  <a:srgbClr val="A2C037"/>
                </a:solidFill>
                <a:latin typeface="Core Slab M 65 Bold"/>
                <a:cs typeface="Core Slab M 65 Bold"/>
              </a:rPr>
              <a:t>matlust.eu</a:t>
            </a:r>
            <a:endParaRPr lang="sv-SE" sz="1400" dirty="0">
              <a:solidFill>
                <a:srgbClr val="A2C037"/>
              </a:solidFill>
              <a:latin typeface="Core Slab M 65 Bold"/>
              <a:cs typeface="Core Slab M 65 Bol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ak 5"/>
          <p:cNvCxnSpPr/>
          <p:nvPr userDrawn="1"/>
        </p:nvCxnSpPr>
        <p:spPr>
          <a:xfrm>
            <a:off x="0" y="44086"/>
            <a:ext cx="9144000" cy="1588"/>
          </a:xfrm>
          <a:prstGeom prst="line">
            <a:avLst/>
          </a:prstGeom>
          <a:ln w="101600" cap="flat" cmpd="sng" algn="ctr">
            <a:gradFill flip="none" rotWithShape="1">
              <a:gsLst>
                <a:gs pos="100000">
                  <a:schemeClr val="accent1"/>
                </a:gs>
                <a:gs pos="0">
                  <a:schemeClr val="accent2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431486"/>
            <a:ext cx="8229600" cy="9861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Core Slab M 65 Bold"/>
          <a:ea typeface="+mj-ea"/>
          <a:cs typeface="Core Slab M 65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ore Slab M 45 Regular"/>
          <a:ea typeface="+mn-ea"/>
          <a:cs typeface="Core Slab M 45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Core Slab M 45 Regular"/>
          <a:ea typeface="+mn-ea"/>
          <a:cs typeface="Core Slab M 45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Core Slab M 45 Regular"/>
          <a:ea typeface="+mn-ea"/>
          <a:cs typeface="Core Slab M 45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Core Slab M 45 Regular"/>
          <a:ea typeface="+mn-ea"/>
          <a:cs typeface="Core Slab M 45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Core Slab M 45 Regular"/>
          <a:ea typeface="+mn-ea"/>
          <a:cs typeface="Core Slab M 45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066798" y="1761067"/>
            <a:ext cx="6177150" cy="2719184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v-SE" sz="6000" dirty="0" smtClean="0"/>
              <a:t>MatLust</a:t>
            </a:r>
            <a:r>
              <a:rPr lang="sv-SE" sz="4800" dirty="0"/>
              <a:t/>
            </a:r>
            <a:br>
              <a:rPr lang="sv-SE" sz="4800" dirty="0"/>
            </a:br>
            <a:r>
              <a:rPr lang="sv-SE" sz="2200" dirty="0">
                <a:latin typeface="Core Slab M 45 Regular" panose="020F0503030302020204" charset="0"/>
                <a:cs typeface="Core Slab M 45 Regular"/>
              </a:rPr>
              <a:t>En ny mötesplats och stor satsning på tillväxt och hållbarhet inom livsmedelsnäringen i </a:t>
            </a:r>
            <a:r>
              <a:rPr lang="sv-SE" sz="2200" dirty="0" smtClean="0">
                <a:latin typeface="Core Slab M 45 Regular" panose="020F0503030302020204" charset="0"/>
                <a:cs typeface="Core Slab M 45 Regular"/>
              </a:rPr>
              <a:t>Stockholmsregionen.</a:t>
            </a:r>
            <a:br>
              <a:rPr lang="sv-SE" sz="2200" dirty="0" smtClean="0">
                <a:latin typeface="Core Slab M 45 Regular" panose="020F0503030302020204" charset="0"/>
                <a:cs typeface="Core Slab M 45 Regular"/>
              </a:rPr>
            </a:br>
            <a:r>
              <a:rPr lang="sv-SE" sz="2200" dirty="0">
                <a:latin typeface="Core Slab M 45 Regular" panose="020F0503030302020204" charset="0"/>
                <a:cs typeface="Core Slab M 45 Regular"/>
              </a:rPr>
              <a:t/>
            </a:r>
            <a:br>
              <a:rPr lang="sv-SE" sz="2200" dirty="0">
                <a:latin typeface="Core Slab M 45 Regular" panose="020F0503030302020204" charset="0"/>
                <a:cs typeface="Core Slab M 45 Regular"/>
              </a:rPr>
            </a:br>
            <a:r>
              <a:rPr lang="sv-SE" sz="2200" dirty="0" smtClean="0">
                <a:latin typeface="Core Slab M 45 Regular" panose="020F0503030302020204" charset="0"/>
                <a:cs typeface="Core Slab M 45 Regular"/>
              </a:rPr>
              <a:t>MatLust erbjuder kostnadsfria </a:t>
            </a:r>
            <a:r>
              <a:rPr lang="sv-SE" sz="2200" dirty="0">
                <a:latin typeface="Core Slab M 45 Regular" panose="020F0503030302020204" charset="0"/>
                <a:cs typeface="Core Slab M 45 Regular"/>
              </a:rPr>
              <a:t>utvecklingsprogram, nätverk och andra former av stöd till små och medelstora företag.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5" y="6079157"/>
            <a:ext cx="8770440" cy="428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Mål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746801"/>
            <a:ext cx="6549242" cy="419668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sv-SE" dirty="0" smtClean="0"/>
              <a:t>Öka tillväxt och arbetstillfällen hos små och medelstora livsmedelsföretag – främst inom förädling, handel och måltidsverksamhet – med inriktning på hållbarhet kopplat till miljö och hälsa.</a:t>
            </a:r>
          </a:p>
          <a:p>
            <a:pPr>
              <a:spcBef>
                <a:spcPts val="1200"/>
              </a:spcBef>
            </a:pPr>
            <a:r>
              <a:rPr lang="sv-SE" dirty="0" smtClean="0"/>
              <a:t>Etablera </a:t>
            </a:r>
            <a:r>
              <a:rPr lang="sv-SE" dirty="0"/>
              <a:t>Södertälje </a:t>
            </a:r>
            <a:r>
              <a:rPr lang="sv-SE" dirty="0" smtClean="0"/>
              <a:t>– </a:t>
            </a:r>
            <a:r>
              <a:rPr lang="sv-SE" dirty="0"/>
              <a:t>genom Södertälje Science Park –  </a:t>
            </a:r>
            <a:r>
              <a:rPr lang="sv-SE" dirty="0" smtClean="0"/>
              <a:t>som ett </a:t>
            </a:r>
            <a:r>
              <a:rPr lang="sv-SE" dirty="0"/>
              <a:t>kunskapscentrum och en kreativ mötesplats kring hållbarhet och mat.</a:t>
            </a:r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868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 vem och hur?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198" y="1746800"/>
            <a:ext cx="7855529" cy="4032897"/>
          </a:xfrm>
        </p:spPr>
        <p:txBody>
          <a:bodyPr vert="horz">
            <a:normAutofit fontScale="850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sv-SE" dirty="0" smtClean="0">
                <a:latin typeface="Core Slab M 65 Bold" panose="020F0703030302020204" charset="0"/>
              </a:rPr>
              <a:t>Målgrupp: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dirty="0" smtClean="0"/>
              <a:t>Små </a:t>
            </a:r>
            <a:r>
              <a:rPr lang="sv-SE" dirty="0"/>
              <a:t>och medelstora företag (</a:t>
            </a:r>
            <a:r>
              <a:rPr lang="sv-SE" dirty="0" smtClean="0"/>
              <a:t>SME</a:t>
            </a:r>
            <a:r>
              <a:rPr lang="sv-SE" baseline="30000" dirty="0" smtClean="0"/>
              <a:t>*</a:t>
            </a:r>
            <a:r>
              <a:rPr lang="sv-SE" dirty="0" smtClean="0"/>
              <a:t>) inom </a:t>
            </a:r>
            <a:r>
              <a:rPr lang="sv-SE" dirty="0"/>
              <a:t>livsmedelsbranschen – i huvudsak </a:t>
            </a:r>
            <a:r>
              <a:rPr lang="sv-SE" dirty="0" smtClean="0"/>
              <a:t>inom förädling</a:t>
            </a:r>
            <a:r>
              <a:rPr lang="sv-SE" dirty="0"/>
              <a:t>, måltider och handel men även </a:t>
            </a:r>
            <a:r>
              <a:rPr lang="sv-SE" dirty="0" smtClean="0"/>
              <a:t>kringtjänster till livsmedelsföretag.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sv-SE" dirty="0" smtClean="0">
                <a:latin typeface="Core Slab M 65 Bold" panose="020F0703030302020204" charset="0"/>
              </a:rPr>
              <a:t>Kostnadsfritt stöd inom sju arbetsområden:</a:t>
            </a:r>
          </a:p>
          <a:p>
            <a:pPr marL="400050" lvl="1" indent="0">
              <a:spcBef>
                <a:spcPts val="1000"/>
              </a:spcBef>
              <a:buNone/>
            </a:pPr>
            <a:r>
              <a:rPr lang="sv-SE" sz="1900" dirty="0" smtClean="0"/>
              <a:t>Nätverk </a:t>
            </a:r>
          </a:p>
          <a:p>
            <a:pPr marL="400050" lvl="1" indent="0">
              <a:spcBef>
                <a:spcPts val="1000"/>
              </a:spcBef>
              <a:buNone/>
            </a:pPr>
            <a:r>
              <a:rPr lang="sv-SE" sz="1900" dirty="0" smtClean="0"/>
              <a:t>Marknadsaktiviteter </a:t>
            </a:r>
          </a:p>
          <a:p>
            <a:pPr marL="400050" lvl="1" indent="0">
              <a:spcBef>
                <a:spcPts val="1000"/>
              </a:spcBef>
              <a:buNone/>
            </a:pPr>
            <a:r>
              <a:rPr lang="sv-SE" sz="1900" dirty="0" smtClean="0"/>
              <a:t>Affärsutveckling</a:t>
            </a:r>
          </a:p>
          <a:p>
            <a:pPr marL="400050" lvl="1" indent="0">
              <a:spcBef>
                <a:spcPts val="1000"/>
              </a:spcBef>
              <a:buNone/>
            </a:pPr>
            <a:r>
              <a:rPr lang="sv-SE" sz="1900" dirty="0" smtClean="0"/>
              <a:t>Innovationsutveckling</a:t>
            </a:r>
          </a:p>
          <a:p>
            <a:pPr marL="400050" lvl="1" indent="0">
              <a:spcBef>
                <a:spcPts val="1000"/>
              </a:spcBef>
              <a:buNone/>
            </a:pPr>
            <a:r>
              <a:rPr lang="sv-SE" sz="1900" dirty="0" smtClean="0"/>
              <a:t>Processförbättring </a:t>
            </a:r>
            <a:r>
              <a:rPr lang="sv-SE" sz="1900" dirty="0"/>
              <a:t>(LEAN) </a:t>
            </a:r>
            <a:endParaRPr lang="sv-SE" sz="1900" dirty="0" smtClean="0"/>
          </a:p>
          <a:p>
            <a:pPr marL="400050" lvl="1" indent="0">
              <a:spcBef>
                <a:spcPts val="1000"/>
              </a:spcBef>
              <a:buNone/>
            </a:pPr>
            <a:r>
              <a:rPr lang="sv-SE" sz="1900" dirty="0" smtClean="0"/>
              <a:t>Produkttester</a:t>
            </a:r>
          </a:p>
          <a:p>
            <a:pPr marL="400050" lvl="1" indent="0">
              <a:spcBef>
                <a:spcPts val="1000"/>
              </a:spcBef>
              <a:buNone/>
            </a:pPr>
            <a:r>
              <a:rPr lang="sv-SE" sz="1900" dirty="0" smtClean="0"/>
              <a:t>Aktuell forskning</a:t>
            </a:r>
          </a:p>
          <a:p>
            <a:pPr marL="400050" lvl="1" indent="0">
              <a:spcBef>
                <a:spcPts val="1000"/>
              </a:spcBef>
              <a:buNone/>
            </a:pPr>
            <a:r>
              <a:rPr lang="sv-SE" sz="1900" dirty="0" smtClean="0"/>
              <a:t>Offentliga regelverk </a:t>
            </a:r>
            <a:r>
              <a:rPr lang="sv-SE" sz="1900" dirty="0"/>
              <a:t>och </a:t>
            </a:r>
            <a:r>
              <a:rPr lang="sv-SE" sz="1900" dirty="0" smtClean="0"/>
              <a:t>upphandling</a:t>
            </a:r>
            <a:endParaRPr lang="sv-SE" sz="1900" dirty="0"/>
          </a:p>
        </p:txBody>
      </p:sp>
      <p:sp>
        <p:nvSpPr>
          <p:cNvPr id="4" name="textruta 3"/>
          <p:cNvSpPr txBox="1"/>
          <p:nvPr/>
        </p:nvSpPr>
        <p:spPr>
          <a:xfrm>
            <a:off x="457200" y="5932506"/>
            <a:ext cx="6086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baseline="30000" dirty="0" smtClean="0">
                <a:latin typeface="Core Slab M 45 Regular"/>
                <a:cs typeface="Core Slab M 45 Regular"/>
              </a:rPr>
              <a:t>*</a:t>
            </a:r>
            <a:r>
              <a:rPr lang="sv-SE" sz="1100" dirty="0" smtClean="0">
                <a:latin typeface="Core Slab M 45 Regular"/>
                <a:cs typeface="Core Slab M 45 Regular"/>
              </a:rPr>
              <a:t>SME = Under 250 anställda och max 50 miljoner euro i omsättning.</a:t>
            </a:r>
          </a:p>
          <a:p>
            <a:endParaRPr lang="sv-SE" sz="1100" dirty="0">
              <a:latin typeface="Core Slab M 45 Regular"/>
              <a:cs typeface="Core Slab M 45 Regular"/>
            </a:endParaRPr>
          </a:p>
          <a:p>
            <a:r>
              <a:rPr lang="sv-SE" sz="1100" dirty="0" smtClean="0">
                <a:latin typeface="Core Slab M 45 Regular"/>
                <a:cs typeface="Core Slab M 45 Regular"/>
              </a:rPr>
              <a:t>MatLust riktar sig i huvudsak till företag i Stockholmsregionen (90 %) </a:t>
            </a:r>
            <a:br>
              <a:rPr lang="sv-SE" sz="1100" dirty="0" smtClean="0">
                <a:latin typeface="Core Slab M 45 Regular"/>
                <a:cs typeface="Core Slab M 45 Regular"/>
              </a:rPr>
            </a:br>
            <a:r>
              <a:rPr lang="sv-SE" sz="1100" dirty="0" smtClean="0">
                <a:latin typeface="Core Slab M 45 Regular"/>
                <a:cs typeface="Core Slab M 45 Regular"/>
              </a:rPr>
              <a:t>men även kringliggande län (10 %).</a:t>
            </a:r>
          </a:p>
        </p:txBody>
      </p:sp>
      <p:pic>
        <p:nvPicPr>
          <p:cNvPr id="5" name="Bildobjekt 4" descr="icn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58" y="3196976"/>
            <a:ext cx="266064" cy="266064"/>
          </a:xfrm>
          <a:prstGeom prst="rect">
            <a:avLst/>
          </a:prstGeom>
        </p:spPr>
      </p:pic>
      <p:pic>
        <p:nvPicPr>
          <p:cNvPr id="6" name="Bildobjekt 5" descr="icn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58" y="3510711"/>
            <a:ext cx="266064" cy="266064"/>
          </a:xfrm>
          <a:prstGeom prst="rect">
            <a:avLst/>
          </a:prstGeom>
        </p:spPr>
      </p:pic>
      <p:pic>
        <p:nvPicPr>
          <p:cNvPr id="7" name="Bildobjekt 6" descr="icn-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458" y="4150999"/>
            <a:ext cx="266064" cy="266064"/>
          </a:xfrm>
          <a:prstGeom prst="rect">
            <a:avLst/>
          </a:prstGeom>
        </p:spPr>
      </p:pic>
      <p:pic>
        <p:nvPicPr>
          <p:cNvPr id="8" name="Bildobjekt 7" descr="icn-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458" y="4475374"/>
            <a:ext cx="266064" cy="266064"/>
          </a:xfrm>
          <a:prstGeom prst="rect">
            <a:avLst/>
          </a:prstGeom>
        </p:spPr>
      </p:pic>
      <p:pic>
        <p:nvPicPr>
          <p:cNvPr id="9" name="Bildobjekt 8" descr="icn-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458" y="4800845"/>
            <a:ext cx="266064" cy="266064"/>
          </a:xfrm>
          <a:prstGeom prst="rect">
            <a:avLst/>
          </a:prstGeom>
        </p:spPr>
      </p:pic>
      <p:pic>
        <p:nvPicPr>
          <p:cNvPr id="10" name="Bildobjekt 9" descr="icn-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458" y="5124272"/>
            <a:ext cx="266064" cy="266064"/>
          </a:xfrm>
          <a:prstGeom prst="rect">
            <a:avLst/>
          </a:prstGeom>
        </p:spPr>
      </p:pic>
      <p:pic>
        <p:nvPicPr>
          <p:cNvPr id="11" name="Bildobjekt 10" descr="icn-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458" y="5454339"/>
            <a:ext cx="266064" cy="266064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58" y="3828531"/>
            <a:ext cx="270712" cy="27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Ellips 52"/>
          <p:cNvSpPr/>
          <p:nvPr/>
        </p:nvSpPr>
        <p:spPr>
          <a:xfrm>
            <a:off x="1506931" y="3320131"/>
            <a:ext cx="1795825" cy="1076666"/>
          </a:xfrm>
          <a:prstGeom prst="ellipse">
            <a:avLst/>
          </a:prstGeom>
          <a:solidFill>
            <a:srgbClr val="C1E1E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Ellips 31"/>
          <p:cNvSpPr/>
          <p:nvPr/>
        </p:nvSpPr>
        <p:spPr>
          <a:xfrm>
            <a:off x="627797" y="1951630"/>
            <a:ext cx="2429302" cy="1569500"/>
          </a:xfrm>
          <a:prstGeom prst="ellipse">
            <a:avLst/>
          </a:prstGeom>
          <a:solidFill>
            <a:srgbClr val="8CC6C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ubrik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MatLust erbjuder</a:t>
            </a:r>
            <a:endParaRPr lang="sv-SE" dirty="0"/>
          </a:p>
        </p:txBody>
      </p:sp>
      <p:sp>
        <p:nvSpPr>
          <p:cNvPr id="30" name="5-udd 29"/>
          <p:cNvSpPr/>
          <p:nvPr/>
        </p:nvSpPr>
        <p:spPr>
          <a:xfrm>
            <a:off x="3214046" y="2388954"/>
            <a:ext cx="3271015" cy="2796086"/>
          </a:xfrm>
          <a:prstGeom prst="star5">
            <a:avLst/>
          </a:prstGeom>
          <a:gradFill>
            <a:gsLst>
              <a:gs pos="0">
                <a:srgbClr val="AED52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1" name="textruta 30"/>
          <p:cNvSpPr txBox="1"/>
          <p:nvPr/>
        </p:nvSpPr>
        <p:spPr>
          <a:xfrm>
            <a:off x="3686037" y="3453736"/>
            <a:ext cx="2387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 smtClean="0">
                <a:latin typeface="Core Slab M 65 Bold" pitchFamily="34" charset="0"/>
              </a:rPr>
              <a:t>FÖRETAGET</a:t>
            </a:r>
            <a:endParaRPr lang="sv-SE" sz="2000" dirty="0">
              <a:latin typeface="Core Slab M 65 Bold" pitchFamily="34" charset="0"/>
            </a:endParaRPr>
          </a:p>
        </p:txBody>
      </p:sp>
      <p:sp>
        <p:nvSpPr>
          <p:cNvPr id="34" name="textruta 33"/>
          <p:cNvSpPr txBox="1"/>
          <p:nvPr/>
        </p:nvSpPr>
        <p:spPr>
          <a:xfrm>
            <a:off x="847300" y="2291146"/>
            <a:ext cx="19846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200" dirty="0" smtClean="0">
                <a:latin typeface="Core Slab M 65 Bold" pitchFamily="34" charset="0"/>
              </a:rPr>
              <a:t>KOMPETENS-NÄTVERK</a:t>
            </a:r>
            <a:endParaRPr lang="sv-SE" sz="2200" dirty="0">
              <a:latin typeface="Core Slab M 65 Bold" pitchFamily="34" charset="0"/>
            </a:endParaRPr>
          </a:p>
        </p:txBody>
      </p:sp>
      <p:sp>
        <p:nvSpPr>
          <p:cNvPr id="35" name="Ellips 34"/>
          <p:cNvSpPr/>
          <p:nvPr/>
        </p:nvSpPr>
        <p:spPr>
          <a:xfrm>
            <a:off x="5761717" y="1994846"/>
            <a:ext cx="2429302" cy="1569500"/>
          </a:xfrm>
          <a:prstGeom prst="ellipse">
            <a:avLst/>
          </a:prstGeom>
          <a:solidFill>
            <a:srgbClr val="DD717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ruta 35"/>
          <p:cNvSpPr txBox="1"/>
          <p:nvPr/>
        </p:nvSpPr>
        <p:spPr>
          <a:xfrm>
            <a:off x="5840197" y="2388954"/>
            <a:ext cx="2266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200" dirty="0" smtClean="0">
                <a:latin typeface="Core Slab M 65 Bold" pitchFamily="34" charset="0"/>
              </a:rPr>
              <a:t>UTVECKLINGS-PROGRAM</a:t>
            </a:r>
            <a:endParaRPr lang="sv-SE" sz="2200" dirty="0">
              <a:latin typeface="Core Slab M 65 Bold" pitchFamily="34" charset="0"/>
            </a:endParaRPr>
          </a:p>
        </p:txBody>
      </p:sp>
      <p:sp>
        <p:nvSpPr>
          <p:cNvPr id="37" name="Ellips 36"/>
          <p:cNvSpPr/>
          <p:nvPr/>
        </p:nvSpPr>
        <p:spPr>
          <a:xfrm>
            <a:off x="27285" y="4271752"/>
            <a:ext cx="2429302" cy="1569500"/>
          </a:xfrm>
          <a:prstGeom prst="ellipse">
            <a:avLst/>
          </a:prstGeom>
          <a:solidFill>
            <a:srgbClr val="A38AD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textruta 37"/>
          <p:cNvSpPr txBox="1"/>
          <p:nvPr/>
        </p:nvSpPr>
        <p:spPr>
          <a:xfrm>
            <a:off x="245647" y="4597620"/>
            <a:ext cx="20994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200" dirty="0" smtClean="0">
                <a:latin typeface="Core Slab M 65 Bold" pitchFamily="34" charset="0"/>
              </a:rPr>
              <a:t>KUNSKAP &amp; INSPIRATION</a:t>
            </a:r>
            <a:endParaRPr lang="sv-SE" sz="2200" dirty="0">
              <a:latin typeface="Core Slab M 65 Bold" pitchFamily="34" charset="0"/>
            </a:endParaRPr>
          </a:p>
        </p:txBody>
      </p:sp>
      <p:sp>
        <p:nvSpPr>
          <p:cNvPr id="39" name="Ellips 38"/>
          <p:cNvSpPr/>
          <p:nvPr/>
        </p:nvSpPr>
        <p:spPr>
          <a:xfrm>
            <a:off x="6485061" y="5133866"/>
            <a:ext cx="2429302" cy="1569500"/>
          </a:xfrm>
          <a:prstGeom prst="ellipse">
            <a:avLst/>
          </a:prstGeom>
          <a:solidFill>
            <a:srgbClr val="FFD75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textruta 39"/>
          <p:cNvSpPr txBox="1"/>
          <p:nvPr/>
        </p:nvSpPr>
        <p:spPr>
          <a:xfrm>
            <a:off x="6714707" y="5473382"/>
            <a:ext cx="21426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200" dirty="0" smtClean="0">
                <a:latin typeface="Core Slab M 65 Bold" pitchFamily="34" charset="0"/>
              </a:rPr>
              <a:t>PRODUKT-UTVECKLING</a:t>
            </a:r>
            <a:endParaRPr lang="sv-SE" sz="2200" dirty="0">
              <a:latin typeface="Core Slab M 65 Bold" pitchFamily="34" charset="0"/>
            </a:endParaRPr>
          </a:p>
        </p:txBody>
      </p:sp>
      <p:sp>
        <p:nvSpPr>
          <p:cNvPr id="41" name="Ellips 40"/>
          <p:cNvSpPr/>
          <p:nvPr/>
        </p:nvSpPr>
        <p:spPr>
          <a:xfrm>
            <a:off x="27296" y="1278355"/>
            <a:ext cx="1558120" cy="905288"/>
          </a:xfrm>
          <a:prstGeom prst="ellipse">
            <a:avLst/>
          </a:prstGeom>
          <a:solidFill>
            <a:srgbClr val="C1E1E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textruta 41"/>
          <p:cNvSpPr txBox="1"/>
          <p:nvPr/>
        </p:nvSpPr>
        <p:spPr>
          <a:xfrm>
            <a:off x="-25020" y="1394942"/>
            <a:ext cx="1651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latin typeface="Core Slab M 45 Regular" pitchFamily="34" charset="0"/>
              </a:rPr>
              <a:t>Digitala lösningar</a:t>
            </a:r>
            <a:endParaRPr lang="sv-SE" sz="1600" dirty="0">
              <a:latin typeface="Core Slab M 45 Regular" pitchFamily="34" charset="0"/>
            </a:endParaRPr>
          </a:p>
        </p:txBody>
      </p:sp>
      <p:sp>
        <p:nvSpPr>
          <p:cNvPr id="43" name="Ellips 42"/>
          <p:cNvSpPr/>
          <p:nvPr/>
        </p:nvSpPr>
        <p:spPr>
          <a:xfrm>
            <a:off x="1280615" y="1135985"/>
            <a:ext cx="1558120" cy="905288"/>
          </a:xfrm>
          <a:prstGeom prst="ellipse">
            <a:avLst/>
          </a:prstGeom>
          <a:solidFill>
            <a:srgbClr val="C1E1E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textruta 43"/>
          <p:cNvSpPr txBox="1"/>
          <p:nvPr/>
        </p:nvSpPr>
        <p:spPr>
          <a:xfrm>
            <a:off x="1294263" y="1393214"/>
            <a:ext cx="1651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latin typeface="Core Slab M 45 Regular" pitchFamily="34" charset="0"/>
              </a:rPr>
              <a:t>Förpackning</a:t>
            </a:r>
            <a:endParaRPr lang="sv-SE" sz="1600" dirty="0">
              <a:latin typeface="Core Slab M 45 Regular" pitchFamily="34" charset="0"/>
            </a:endParaRPr>
          </a:p>
        </p:txBody>
      </p:sp>
      <p:sp>
        <p:nvSpPr>
          <p:cNvPr id="45" name="Ellips 44"/>
          <p:cNvSpPr/>
          <p:nvPr/>
        </p:nvSpPr>
        <p:spPr>
          <a:xfrm>
            <a:off x="2565776" y="1564216"/>
            <a:ext cx="1296540" cy="781522"/>
          </a:xfrm>
          <a:prstGeom prst="ellipse">
            <a:avLst/>
          </a:prstGeom>
          <a:solidFill>
            <a:srgbClr val="C1E1E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textruta 45"/>
          <p:cNvSpPr txBox="1"/>
          <p:nvPr/>
        </p:nvSpPr>
        <p:spPr>
          <a:xfrm>
            <a:off x="2565776" y="1785700"/>
            <a:ext cx="1343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err="1" smtClean="0">
                <a:latin typeface="Core Slab M 45 Regular" pitchFamily="34" charset="0"/>
              </a:rPr>
              <a:t>Lean</a:t>
            </a:r>
            <a:endParaRPr lang="sv-SE" dirty="0">
              <a:latin typeface="Core Slab M 45 Regular" pitchFamily="34" charset="0"/>
            </a:endParaRPr>
          </a:p>
        </p:txBody>
      </p:sp>
      <p:sp>
        <p:nvSpPr>
          <p:cNvPr id="47" name="Ellips 46"/>
          <p:cNvSpPr/>
          <p:nvPr/>
        </p:nvSpPr>
        <p:spPr>
          <a:xfrm>
            <a:off x="2715904" y="2216259"/>
            <a:ext cx="1558120" cy="905288"/>
          </a:xfrm>
          <a:prstGeom prst="ellipse">
            <a:avLst/>
          </a:prstGeom>
          <a:solidFill>
            <a:srgbClr val="C1E1E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8" name="textruta 47"/>
          <p:cNvSpPr txBox="1"/>
          <p:nvPr/>
        </p:nvSpPr>
        <p:spPr>
          <a:xfrm>
            <a:off x="2668134" y="2469114"/>
            <a:ext cx="1651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latin typeface="Core Slab M 45 Regular" pitchFamily="34" charset="0"/>
              </a:rPr>
              <a:t>Labbtester</a:t>
            </a:r>
            <a:endParaRPr lang="sv-SE" sz="1600" dirty="0">
              <a:latin typeface="Core Slab M 45 Regular" pitchFamily="34" charset="0"/>
            </a:endParaRPr>
          </a:p>
        </p:txBody>
      </p:sp>
      <p:sp>
        <p:nvSpPr>
          <p:cNvPr id="49" name="Ellips 48"/>
          <p:cNvSpPr/>
          <p:nvPr/>
        </p:nvSpPr>
        <p:spPr>
          <a:xfrm>
            <a:off x="0" y="2975156"/>
            <a:ext cx="1558120" cy="905288"/>
          </a:xfrm>
          <a:prstGeom prst="ellipse">
            <a:avLst/>
          </a:prstGeom>
          <a:solidFill>
            <a:srgbClr val="A8D4D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1" name="textruta 50"/>
          <p:cNvSpPr txBox="1"/>
          <p:nvPr/>
        </p:nvSpPr>
        <p:spPr>
          <a:xfrm>
            <a:off x="-19333" y="3231227"/>
            <a:ext cx="1651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latin typeface="Core Slab M 45 Regular" pitchFamily="34" charset="0"/>
              </a:rPr>
              <a:t>Matlagare</a:t>
            </a:r>
            <a:endParaRPr lang="sv-SE" sz="1600" dirty="0">
              <a:latin typeface="Core Slab M 45 Regular" pitchFamily="34" charset="0"/>
            </a:endParaRPr>
          </a:p>
        </p:txBody>
      </p:sp>
      <p:sp>
        <p:nvSpPr>
          <p:cNvPr id="52" name="textruta 51"/>
          <p:cNvSpPr txBox="1"/>
          <p:nvPr/>
        </p:nvSpPr>
        <p:spPr>
          <a:xfrm>
            <a:off x="1462584" y="3579690"/>
            <a:ext cx="1935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latin typeface="Core Slab M 45 Regular" pitchFamily="34" charset="0"/>
              </a:rPr>
              <a:t>Offentliga regler &amp; upphandli</a:t>
            </a:r>
            <a:r>
              <a:rPr lang="sv-SE" sz="1400" dirty="0" smtClean="0">
                <a:latin typeface="Core Slab M 45 Regular" pitchFamily="34" charset="0"/>
              </a:rPr>
              <a:t>ng</a:t>
            </a:r>
            <a:endParaRPr lang="sv-SE" sz="1400" dirty="0">
              <a:latin typeface="Core Slab M 45 Regular" pitchFamily="34" charset="0"/>
            </a:endParaRPr>
          </a:p>
        </p:txBody>
      </p:sp>
      <p:sp>
        <p:nvSpPr>
          <p:cNvPr id="54" name="Ellips 53"/>
          <p:cNvSpPr/>
          <p:nvPr/>
        </p:nvSpPr>
        <p:spPr>
          <a:xfrm>
            <a:off x="4735771" y="1564225"/>
            <a:ext cx="1558120" cy="905288"/>
          </a:xfrm>
          <a:prstGeom prst="ellipse">
            <a:avLst/>
          </a:prstGeom>
          <a:solidFill>
            <a:srgbClr val="EFBBB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5" name="Ellips 54"/>
          <p:cNvSpPr/>
          <p:nvPr/>
        </p:nvSpPr>
        <p:spPr>
          <a:xfrm>
            <a:off x="6102916" y="1195404"/>
            <a:ext cx="1558120" cy="905288"/>
          </a:xfrm>
          <a:prstGeom prst="ellipse">
            <a:avLst/>
          </a:prstGeom>
          <a:solidFill>
            <a:srgbClr val="EFBBB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" name="Ellips 55"/>
          <p:cNvSpPr/>
          <p:nvPr/>
        </p:nvSpPr>
        <p:spPr>
          <a:xfrm>
            <a:off x="7484753" y="2947860"/>
            <a:ext cx="1558120" cy="905288"/>
          </a:xfrm>
          <a:prstGeom prst="ellipse">
            <a:avLst/>
          </a:prstGeom>
          <a:solidFill>
            <a:srgbClr val="EFBBB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7" name="Ellips 56"/>
          <p:cNvSpPr/>
          <p:nvPr/>
        </p:nvSpPr>
        <p:spPr>
          <a:xfrm>
            <a:off x="7536971" y="1542202"/>
            <a:ext cx="1558120" cy="905288"/>
          </a:xfrm>
          <a:prstGeom prst="ellipse">
            <a:avLst/>
          </a:prstGeom>
          <a:solidFill>
            <a:srgbClr val="EFBBB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8" name="textruta 57"/>
          <p:cNvSpPr txBox="1"/>
          <p:nvPr/>
        </p:nvSpPr>
        <p:spPr>
          <a:xfrm>
            <a:off x="4694833" y="1844700"/>
            <a:ext cx="1651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latin typeface="Core Slab M 45 Regular" pitchFamily="34" charset="0"/>
              </a:rPr>
              <a:t>Innovation</a:t>
            </a:r>
            <a:endParaRPr lang="sv-SE" sz="1600" dirty="0">
              <a:latin typeface="Core Slab M 45 Regular" pitchFamily="34" charset="0"/>
            </a:endParaRPr>
          </a:p>
        </p:txBody>
      </p:sp>
      <p:sp>
        <p:nvSpPr>
          <p:cNvPr id="59" name="textruta 58"/>
          <p:cNvSpPr txBox="1"/>
          <p:nvPr/>
        </p:nvSpPr>
        <p:spPr>
          <a:xfrm>
            <a:off x="6075553" y="1341996"/>
            <a:ext cx="1651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latin typeface="Core Slab M 45 Regular" pitchFamily="34" charset="0"/>
              </a:rPr>
              <a:t>Affärs-utveckling</a:t>
            </a:r>
            <a:endParaRPr lang="sv-SE" sz="1600" dirty="0">
              <a:latin typeface="Core Slab M 45 Regular" pitchFamily="34" charset="0"/>
            </a:endParaRPr>
          </a:p>
        </p:txBody>
      </p:sp>
      <p:sp>
        <p:nvSpPr>
          <p:cNvPr id="60" name="textruta 59"/>
          <p:cNvSpPr txBox="1"/>
          <p:nvPr/>
        </p:nvSpPr>
        <p:spPr>
          <a:xfrm>
            <a:off x="7487122" y="1825569"/>
            <a:ext cx="1651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latin typeface="Core Slab M 45 Regular" pitchFamily="34" charset="0"/>
              </a:rPr>
              <a:t>Hållbarhet</a:t>
            </a:r>
            <a:endParaRPr lang="sv-SE" sz="1600" dirty="0">
              <a:latin typeface="Core Slab M 45 Regular" pitchFamily="34" charset="0"/>
            </a:endParaRPr>
          </a:p>
        </p:txBody>
      </p:sp>
      <p:sp>
        <p:nvSpPr>
          <p:cNvPr id="61" name="textruta 60"/>
          <p:cNvSpPr txBox="1"/>
          <p:nvPr/>
        </p:nvSpPr>
        <p:spPr>
          <a:xfrm>
            <a:off x="7443713" y="3231227"/>
            <a:ext cx="1651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err="1" smtClean="0">
                <a:latin typeface="Core Slab M 45 Regular" pitchFamily="34" charset="0"/>
              </a:rPr>
              <a:t>Lean</a:t>
            </a:r>
            <a:endParaRPr lang="sv-SE" sz="1600" dirty="0">
              <a:latin typeface="Core Slab M 45 Regular" pitchFamily="34" charset="0"/>
            </a:endParaRPr>
          </a:p>
        </p:txBody>
      </p:sp>
      <p:sp>
        <p:nvSpPr>
          <p:cNvPr id="62" name="Ellips 61"/>
          <p:cNvSpPr/>
          <p:nvPr/>
        </p:nvSpPr>
        <p:spPr>
          <a:xfrm>
            <a:off x="7536971" y="4396797"/>
            <a:ext cx="1558120" cy="905288"/>
          </a:xfrm>
          <a:prstGeom prst="ellipse">
            <a:avLst/>
          </a:prstGeom>
          <a:solidFill>
            <a:srgbClr val="FFEBA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3" name="textruta 62"/>
          <p:cNvSpPr txBox="1"/>
          <p:nvPr/>
        </p:nvSpPr>
        <p:spPr>
          <a:xfrm>
            <a:off x="7492622" y="4600265"/>
            <a:ext cx="1651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latin typeface="Core Slab M 45 Regular" pitchFamily="34" charset="0"/>
              </a:rPr>
              <a:t>Förpacknings-koncept</a:t>
            </a:r>
            <a:endParaRPr lang="sv-SE" sz="1600" dirty="0">
              <a:latin typeface="Core Slab M 45 Regular" pitchFamily="34" charset="0"/>
            </a:endParaRPr>
          </a:p>
        </p:txBody>
      </p:sp>
      <p:sp>
        <p:nvSpPr>
          <p:cNvPr id="64" name="Ellips 63"/>
          <p:cNvSpPr/>
          <p:nvPr/>
        </p:nvSpPr>
        <p:spPr>
          <a:xfrm>
            <a:off x="5888058" y="4521901"/>
            <a:ext cx="1558120" cy="905288"/>
          </a:xfrm>
          <a:prstGeom prst="ellipse">
            <a:avLst/>
          </a:prstGeom>
          <a:solidFill>
            <a:srgbClr val="FFEBA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5" name="textruta 64"/>
          <p:cNvSpPr txBox="1"/>
          <p:nvPr/>
        </p:nvSpPr>
        <p:spPr>
          <a:xfrm>
            <a:off x="5841429" y="4683120"/>
            <a:ext cx="1651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latin typeface="Core Slab M 45 Regular" pitchFamily="34" charset="0"/>
              </a:rPr>
              <a:t>Testbädd &amp; </a:t>
            </a:r>
            <a:r>
              <a:rPr lang="sv-SE" sz="1600" dirty="0" err="1" smtClean="0">
                <a:latin typeface="Core Slab M 45 Regular" pitchFamily="34" charset="0"/>
              </a:rPr>
              <a:t>Testkök</a:t>
            </a:r>
            <a:endParaRPr lang="sv-SE" sz="1600" dirty="0">
              <a:latin typeface="Core Slab M 45 Regular" pitchFamily="34" charset="0"/>
            </a:endParaRPr>
          </a:p>
        </p:txBody>
      </p:sp>
      <p:sp>
        <p:nvSpPr>
          <p:cNvPr id="66" name="Ellips 65"/>
          <p:cNvSpPr/>
          <p:nvPr/>
        </p:nvSpPr>
        <p:spPr>
          <a:xfrm>
            <a:off x="4790363" y="5473382"/>
            <a:ext cx="2017780" cy="1145806"/>
          </a:xfrm>
          <a:prstGeom prst="ellipse">
            <a:avLst/>
          </a:prstGeom>
          <a:solidFill>
            <a:srgbClr val="FFEBA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8" name="textruta 67"/>
          <p:cNvSpPr txBox="1"/>
          <p:nvPr/>
        </p:nvSpPr>
        <p:spPr>
          <a:xfrm>
            <a:off x="4870639" y="5690601"/>
            <a:ext cx="18869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smtClean="0">
                <a:latin typeface="Core Slab M 45 Regular" pitchFamily="34" charset="0"/>
              </a:rPr>
              <a:t>Innovationstävling </a:t>
            </a:r>
            <a:r>
              <a:rPr lang="sv-SE" sz="1600" dirty="0" err="1" smtClean="0">
                <a:latin typeface="Core Slab M 45 Regular" pitchFamily="34" charset="0"/>
              </a:rPr>
              <a:t>Matverk</a:t>
            </a:r>
            <a:r>
              <a:rPr lang="sv-SE" sz="1600" dirty="0" smtClean="0">
                <a:latin typeface="Core Slab M 45 Regular" pitchFamily="34" charset="0"/>
              </a:rPr>
              <a:t> Stockholm</a:t>
            </a:r>
            <a:endParaRPr lang="sv-SE" sz="1600" dirty="0">
              <a:latin typeface="Core Slab M 45 Regular" pitchFamily="34" charset="0"/>
            </a:endParaRPr>
          </a:p>
        </p:txBody>
      </p:sp>
      <p:sp>
        <p:nvSpPr>
          <p:cNvPr id="69" name="Ellips 68"/>
          <p:cNvSpPr/>
          <p:nvPr/>
        </p:nvSpPr>
        <p:spPr>
          <a:xfrm>
            <a:off x="2387778" y="4529643"/>
            <a:ext cx="1604760" cy="841832"/>
          </a:xfrm>
          <a:prstGeom prst="ellipse">
            <a:avLst/>
          </a:prstGeom>
          <a:solidFill>
            <a:srgbClr val="C9BAE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0" name="Ellips 69"/>
          <p:cNvSpPr/>
          <p:nvPr/>
        </p:nvSpPr>
        <p:spPr>
          <a:xfrm>
            <a:off x="1745762" y="5316364"/>
            <a:ext cx="1652525" cy="856234"/>
          </a:xfrm>
          <a:prstGeom prst="ellipse">
            <a:avLst/>
          </a:prstGeom>
          <a:solidFill>
            <a:srgbClr val="C9BAE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1" name="Ellips 70"/>
          <p:cNvSpPr/>
          <p:nvPr/>
        </p:nvSpPr>
        <p:spPr>
          <a:xfrm>
            <a:off x="1" y="5371474"/>
            <a:ext cx="1626358" cy="891682"/>
          </a:xfrm>
          <a:prstGeom prst="ellipse">
            <a:avLst/>
          </a:prstGeom>
          <a:solidFill>
            <a:srgbClr val="C9BAE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2" name="textruta 71"/>
          <p:cNvSpPr txBox="1"/>
          <p:nvPr/>
        </p:nvSpPr>
        <p:spPr>
          <a:xfrm>
            <a:off x="2372424" y="4641492"/>
            <a:ext cx="1651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latin typeface="Core Slab M 45 Regular" pitchFamily="34" charset="0"/>
              </a:rPr>
              <a:t>Aktuell forskning</a:t>
            </a:r>
            <a:endParaRPr lang="sv-SE" sz="1600" dirty="0">
              <a:latin typeface="Core Slab M 45 Regular" pitchFamily="34" charset="0"/>
            </a:endParaRPr>
          </a:p>
        </p:txBody>
      </p:sp>
      <p:sp>
        <p:nvSpPr>
          <p:cNvPr id="73" name="textruta 72"/>
          <p:cNvSpPr txBox="1"/>
          <p:nvPr/>
        </p:nvSpPr>
        <p:spPr>
          <a:xfrm>
            <a:off x="1774206" y="5422016"/>
            <a:ext cx="1651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latin typeface="Core Slab M 45 Regular" pitchFamily="34" charset="0"/>
              </a:rPr>
              <a:t>Mässor &amp; Konferenser</a:t>
            </a:r>
            <a:endParaRPr lang="sv-SE" sz="1600" dirty="0">
              <a:latin typeface="Core Slab M 45 Regular" pitchFamily="34" charset="0"/>
            </a:endParaRPr>
          </a:p>
        </p:txBody>
      </p:sp>
      <p:sp>
        <p:nvSpPr>
          <p:cNvPr id="74" name="textruta 73"/>
          <p:cNvSpPr txBox="1"/>
          <p:nvPr/>
        </p:nvSpPr>
        <p:spPr>
          <a:xfrm>
            <a:off x="-9665" y="5562827"/>
            <a:ext cx="1651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latin typeface="Core Slab M 45 Regular" pitchFamily="34" charset="0"/>
              </a:rPr>
              <a:t>Inspirations-träffar</a:t>
            </a:r>
            <a:endParaRPr lang="sv-SE" sz="1600" dirty="0">
              <a:latin typeface="Core Slab M 45 Regular" pitchFamily="34" charset="0"/>
            </a:endParaRPr>
          </a:p>
        </p:txBody>
      </p:sp>
      <p:sp>
        <p:nvSpPr>
          <p:cNvPr id="75" name="Ellips 74"/>
          <p:cNvSpPr/>
          <p:nvPr/>
        </p:nvSpPr>
        <p:spPr>
          <a:xfrm>
            <a:off x="738116" y="6114524"/>
            <a:ext cx="1473966" cy="729827"/>
          </a:xfrm>
          <a:prstGeom prst="ellipse">
            <a:avLst/>
          </a:prstGeom>
          <a:solidFill>
            <a:srgbClr val="ECE7F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6" name="textruta 75"/>
          <p:cNvSpPr txBox="1"/>
          <p:nvPr/>
        </p:nvSpPr>
        <p:spPr>
          <a:xfrm>
            <a:off x="669877" y="6311378"/>
            <a:ext cx="16513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300" dirty="0" smtClean="0">
                <a:latin typeface="Core Slab M 45 Regular" pitchFamily="34" charset="0"/>
              </a:rPr>
              <a:t>Framtidsdagen</a:t>
            </a:r>
            <a:endParaRPr lang="sv-SE" sz="1300" dirty="0">
              <a:latin typeface="Core Slab M 45 Regular" pitchFamily="34" charset="0"/>
            </a:endParaRPr>
          </a:p>
        </p:txBody>
      </p:sp>
      <p:sp>
        <p:nvSpPr>
          <p:cNvPr id="77" name="Ellips 76"/>
          <p:cNvSpPr/>
          <p:nvPr/>
        </p:nvSpPr>
        <p:spPr>
          <a:xfrm>
            <a:off x="2209803" y="6106658"/>
            <a:ext cx="1473966" cy="729827"/>
          </a:xfrm>
          <a:prstGeom prst="ellipse">
            <a:avLst/>
          </a:prstGeom>
          <a:solidFill>
            <a:srgbClr val="ECE7F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8" name="textruta 77"/>
          <p:cNvSpPr txBox="1"/>
          <p:nvPr/>
        </p:nvSpPr>
        <p:spPr>
          <a:xfrm>
            <a:off x="2157483" y="6215842"/>
            <a:ext cx="16513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300" dirty="0" smtClean="0">
                <a:latin typeface="Core Slab M 45 Regular" pitchFamily="34" charset="0"/>
              </a:rPr>
              <a:t>BERAS </a:t>
            </a:r>
            <a:r>
              <a:rPr lang="sv-SE" sz="1300" dirty="0" err="1" smtClean="0">
                <a:latin typeface="Core Slab M 45 Regular" pitchFamily="34" charset="0"/>
              </a:rPr>
              <a:t>Int</a:t>
            </a:r>
            <a:r>
              <a:rPr lang="sv-SE" sz="1300" dirty="0" smtClean="0">
                <a:latin typeface="Core Slab M 45 Regular" pitchFamily="34" charset="0"/>
              </a:rPr>
              <a:t>. miljökonferens</a:t>
            </a:r>
            <a:endParaRPr lang="sv-SE" sz="1300" dirty="0">
              <a:latin typeface="Core Slab M 45 Regular" pitchFamily="34" charset="0"/>
            </a:endParaRPr>
          </a:p>
        </p:txBody>
      </p:sp>
      <p:sp>
        <p:nvSpPr>
          <p:cNvPr id="79" name="Ellips 78"/>
          <p:cNvSpPr/>
          <p:nvPr/>
        </p:nvSpPr>
        <p:spPr>
          <a:xfrm>
            <a:off x="3237360" y="5641877"/>
            <a:ext cx="1473966" cy="729827"/>
          </a:xfrm>
          <a:prstGeom prst="ellipse">
            <a:avLst/>
          </a:prstGeom>
          <a:solidFill>
            <a:srgbClr val="ECE7F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0" name="textruta 79"/>
          <p:cNvSpPr txBox="1"/>
          <p:nvPr/>
        </p:nvSpPr>
        <p:spPr>
          <a:xfrm>
            <a:off x="3151498" y="5754420"/>
            <a:ext cx="16513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300" dirty="0" err="1" smtClean="0">
                <a:latin typeface="Core Slab M 45 Regular" pitchFamily="34" charset="0"/>
              </a:rPr>
              <a:t>MatLusts</a:t>
            </a:r>
            <a:r>
              <a:rPr lang="sv-SE" sz="1300" dirty="0" smtClean="0">
                <a:latin typeface="Core Slab M 45 Regular" pitchFamily="34" charset="0"/>
              </a:rPr>
              <a:t> årskonferens</a:t>
            </a:r>
            <a:endParaRPr lang="sv-SE" sz="1300" dirty="0">
              <a:latin typeface="Core Slab M 45 Regula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71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får företagen ut av MatLust?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199" y="1746801"/>
            <a:ext cx="6557749" cy="4196683"/>
          </a:xfrm>
        </p:spPr>
        <p:txBody>
          <a:bodyPr>
            <a:normAutofit fontScale="92500"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dirty="0" smtClean="0">
                <a:latin typeface="Core Slab M 65 Bold"/>
                <a:cs typeface="Core Slab M 65 Bold"/>
              </a:rPr>
              <a:t>Nätverk </a:t>
            </a:r>
            <a:r>
              <a:rPr lang="sv-SE" dirty="0" smtClean="0"/>
              <a:t>inom olika branscher, sektorer eller intresseområden.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dirty="0" smtClean="0">
                <a:latin typeface="Core Slab M 65 Bold"/>
                <a:cs typeface="Core Slab M 65 Bold"/>
              </a:rPr>
              <a:t>Värdefulla kontakter</a:t>
            </a:r>
            <a:r>
              <a:rPr lang="sv-SE" dirty="0" smtClean="0"/>
              <a:t> med andra företag, offentliga aktörer, organisationer, forskare och studenter.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dirty="0" smtClean="0">
                <a:latin typeface="Core Slab M 65 Bold"/>
                <a:cs typeface="Core Slab M 65 Bold"/>
              </a:rPr>
              <a:t>Exponering på mässor, konferenser etc.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dirty="0" smtClean="0">
                <a:latin typeface="Core Slab M 65 Bold"/>
                <a:cs typeface="Core Slab M 65 Bold"/>
              </a:rPr>
              <a:t>Program för affärs- och innovationsutveckling.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dirty="0" smtClean="0"/>
              <a:t>Program för </a:t>
            </a:r>
            <a:r>
              <a:rPr lang="sv-SE" dirty="0" smtClean="0">
                <a:latin typeface="Core Slab M 65 Bold"/>
                <a:cs typeface="Core Slab M 65 Bold"/>
              </a:rPr>
              <a:t>processförbättring </a:t>
            </a:r>
            <a:r>
              <a:rPr lang="sv-SE" dirty="0" smtClean="0"/>
              <a:t>(LEAN).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dirty="0" smtClean="0"/>
              <a:t>Arbete med </a:t>
            </a:r>
            <a:r>
              <a:rPr lang="sv-SE" dirty="0" smtClean="0">
                <a:latin typeface="Core Slab M 65 Bold"/>
                <a:cs typeface="Core Slab M 65 Bold"/>
              </a:rPr>
              <a:t>produktutveckling </a:t>
            </a:r>
            <a:r>
              <a:rPr lang="sv-SE" dirty="0" smtClean="0"/>
              <a:t>och möjlighet att </a:t>
            </a:r>
            <a:r>
              <a:rPr lang="sv-SE" dirty="0" smtClean="0">
                <a:latin typeface="Core Slab M 65 Bold"/>
                <a:cs typeface="Core Slab M 65 Bold"/>
              </a:rPr>
              <a:t>testa produkter</a:t>
            </a:r>
            <a:r>
              <a:rPr lang="sv-SE" dirty="0" smtClean="0"/>
              <a:t> i laboratorier och verklig miljö.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dirty="0" smtClean="0"/>
              <a:t>Kunskap och rådgivning kring </a:t>
            </a:r>
            <a:r>
              <a:rPr lang="sv-SE" dirty="0" smtClean="0">
                <a:latin typeface="Core Slab M 65 Bold"/>
                <a:cs typeface="Core Slab M 65 Bold"/>
              </a:rPr>
              <a:t>offentlig upphandling, tillämpningar och regelverk</a:t>
            </a:r>
            <a:r>
              <a:rPr lang="sv-SE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939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Fakta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746801"/>
            <a:ext cx="8229600" cy="4196683"/>
          </a:xfrm>
        </p:spPr>
        <p:txBody>
          <a:bodyPr>
            <a:normAutofit/>
          </a:bodyPr>
          <a:lstStyle/>
          <a:p>
            <a:pPr>
              <a:spcAft>
                <a:spcPts val="400"/>
              </a:spcAft>
              <a:buNone/>
              <a:tabLst>
                <a:tab pos="2874963" algn="l"/>
              </a:tabLst>
            </a:pPr>
            <a:r>
              <a:rPr lang="sv-SE" b="1" dirty="0" smtClean="0">
                <a:latin typeface="Core Slab M 65 Bold"/>
                <a:cs typeface="Core Slab M 65 Bold"/>
              </a:rPr>
              <a:t>Tidsram</a:t>
            </a:r>
            <a:r>
              <a:rPr lang="sv-SE" b="1" dirty="0" smtClean="0"/>
              <a:t>: 	</a:t>
            </a:r>
            <a:r>
              <a:rPr lang="sv-SE" dirty="0" smtClean="0"/>
              <a:t>September 2015 – december 2020.</a:t>
            </a:r>
          </a:p>
          <a:p>
            <a:pPr>
              <a:spcAft>
                <a:spcPts val="400"/>
              </a:spcAft>
              <a:buNone/>
              <a:tabLst>
                <a:tab pos="2874963" algn="l"/>
              </a:tabLst>
            </a:pPr>
            <a:r>
              <a:rPr lang="sv-SE" b="1" dirty="0" smtClean="0">
                <a:latin typeface="Core Slab M 65 Bold"/>
                <a:cs typeface="Core Slab M 65 Bold"/>
              </a:rPr>
              <a:t>Budget</a:t>
            </a:r>
            <a:r>
              <a:rPr lang="sv-SE" b="1" dirty="0" smtClean="0"/>
              <a:t>: </a:t>
            </a:r>
            <a:r>
              <a:rPr lang="sv-SE" dirty="0" smtClean="0"/>
              <a:t>	57 miljoner kronor för hela perioden.</a:t>
            </a:r>
          </a:p>
          <a:p>
            <a:pPr>
              <a:spcAft>
                <a:spcPts val="400"/>
              </a:spcAft>
              <a:buNone/>
              <a:tabLst>
                <a:tab pos="2874963" algn="l"/>
              </a:tabLst>
            </a:pPr>
            <a:r>
              <a:rPr lang="sv-SE" b="1" dirty="0" smtClean="0">
                <a:latin typeface="Core Slab M 65 Bold"/>
                <a:cs typeface="Core Slab M 65 Bold"/>
              </a:rPr>
              <a:t>EU-bidrag</a:t>
            </a:r>
            <a:r>
              <a:rPr lang="sv-SE" b="1" dirty="0" smtClean="0"/>
              <a:t>: 	</a:t>
            </a:r>
            <a:r>
              <a:rPr lang="sv-SE" dirty="0" smtClean="0"/>
              <a:t>50% av total budget dvs 28,5 miljoner 		kronor från Europeiska regionala 			utvecklingsfonden, ERUF.</a:t>
            </a:r>
          </a:p>
          <a:p>
            <a:pPr>
              <a:spcAft>
                <a:spcPts val="400"/>
              </a:spcAft>
              <a:buNone/>
              <a:tabLst>
                <a:tab pos="2874963" algn="l"/>
              </a:tabLst>
            </a:pPr>
            <a:r>
              <a:rPr lang="sv-SE" b="1" dirty="0" smtClean="0">
                <a:latin typeface="Core Slab M 65 Bold"/>
                <a:cs typeface="Core Slab M 65 Bold"/>
              </a:rPr>
              <a:t>Projektägare</a:t>
            </a:r>
            <a:r>
              <a:rPr lang="sv-SE" b="1" dirty="0" smtClean="0"/>
              <a:t>: </a:t>
            </a:r>
            <a:r>
              <a:rPr lang="sv-SE" dirty="0" smtClean="0"/>
              <a:t>	Destination Södertälje inom Södertälje 	kommun.</a:t>
            </a:r>
          </a:p>
          <a:p>
            <a:pPr>
              <a:spcAft>
                <a:spcPts val="400"/>
              </a:spcAft>
              <a:buNone/>
              <a:tabLst>
                <a:tab pos="2874963" algn="l"/>
              </a:tabLst>
            </a:pPr>
            <a:r>
              <a:rPr lang="sv-SE" b="1" dirty="0" smtClean="0">
                <a:latin typeface="Core Slab M 65 Bold"/>
                <a:cs typeface="Core Slab M 65 Bold"/>
              </a:rPr>
              <a:t>Partners</a:t>
            </a:r>
            <a:r>
              <a:rPr lang="sv-SE" b="1" dirty="0" smtClean="0"/>
              <a:t>: 	</a:t>
            </a:r>
            <a:r>
              <a:rPr lang="sv-SE" dirty="0" smtClean="0"/>
              <a:t>KTH, </a:t>
            </a:r>
            <a:r>
              <a:rPr lang="sv-SE" dirty="0" err="1" smtClean="0"/>
              <a:t>Acturum</a:t>
            </a:r>
            <a:r>
              <a:rPr lang="sv-SE" dirty="0" smtClean="0"/>
              <a:t>/</a:t>
            </a:r>
            <a:r>
              <a:rPr lang="sv-SE" dirty="0" err="1" smtClean="0"/>
              <a:t>Biovation</a:t>
            </a:r>
            <a:r>
              <a:rPr lang="sv-SE" dirty="0" smtClean="0"/>
              <a:t> Park, </a:t>
            </a:r>
            <a:br>
              <a:rPr lang="sv-SE" dirty="0" smtClean="0"/>
            </a:br>
            <a:r>
              <a:rPr lang="sv-SE" dirty="0" smtClean="0"/>
              <a:t>	Saltå Kvarn m.fl.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641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066799" y="1761067"/>
            <a:ext cx="5429004" cy="271918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v-SE" sz="5400" dirty="0" smtClean="0"/>
              <a:t>Tack!</a:t>
            </a:r>
            <a:r>
              <a:rPr lang="sv-SE" sz="4800" dirty="0"/>
              <a:t/>
            </a:r>
            <a:br>
              <a:rPr lang="sv-SE" sz="4800" dirty="0"/>
            </a:br>
            <a:endParaRPr lang="sv-SE" sz="3200" dirty="0">
              <a:latin typeface="Core Slab M 45 Regular" panose="020F0503030302020204" charset="0"/>
              <a:cs typeface="Core Slab M 45 Regular"/>
            </a:endParaRP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5" y="6079157"/>
            <a:ext cx="8770440" cy="42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2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MatLust">
      <a:dk1>
        <a:srgbClr val="363636"/>
      </a:dk1>
      <a:lt1>
        <a:sysClr val="window" lastClr="FFFFFF"/>
      </a:lt1>
      <a:dk2>
        <a:srgbClr val="A2C037"/>
      </a:dk2>
      <a:lt2>
        <a:srgbClr val="EEECE1"/>
      </a:lt2>
      <a:accent1>
        <a:srgbClr val="A2C037"/>
      </a:accent1>
      <a:accent2>
        <a:srgbClr val="55AAA7"/>
      </a:accent2>
      <a:accent3>
        <a:srgbClr val="5E5E5E"/>
      </a:accent3>
      <a:accent4>
        <a:srgbClr val="8064A2"/>
      </a:accent4>
      <a:accent5>
        <a:srgbClr val="9C9C9C"/>
      </a:accent5>
      <a:accent6>
        <a:srgbClr val="E47823"/>
      </a:accent6>
      <a:hlink>
        <a:srgbClr val="A2C037"/>
      </a:hlink>
      <a:folHlink>
        <a:srgbClr val="40404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</TotalTime>
  <Words>251</Words>
  <Application>Microsoft Office PowerPoint</Application>
  <PresentationFormat>Bildspel på skärmen (4:3)</PresentationFormat>
  <Paragraphs>59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2" baseType="lpstr">
      <vt:lpstr>Arial</vt:lpstr>
      <vt:lpstr>Core Slab M 45 Regular</vt:lpstr>
      <vt:lpstr>Core Slab M 65 Bold</vt:lpstr>
      <vt:lpstr>Calibri</vt:lpstr>
      <vt:lpstr>Office-tema</vt:lpstr>
      <vt:lpstr>MatLust En ny mötesplats och stor satsning på tillväxt och hållbarhet inom livsmedelsnäringen i Stockholmsregionen.  MatLust erbjuder kostnadsfria utvecklingsprogram, nätverk och andra former av stöd till små och medelstora företag.</vt:lpstr>
      <vt:lpstr>Mål</vt:lpstr>
      <vt:lpstr>För vem och hur?</vt:lpstr>
      <vt:lpstr>MatLust erbjuder</vt:lpstr>
      <vt:lpstr>Vad får företagen ut av MatLust?</vt:lpstr>
      <vt:lpstr>Fakta</vt:lpstr>
      <vt:lpstr>Tack! </vt:lpstr>
    </vt:vector>
  </TitlesOfParts>
  <Company>Ryter Kommunikationsbyrå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Olav Hans-Ols</dc:creator>
  <cp:lastModifiedBy>Dworetsky Daniel (Ksk)</cp:lastModifiedBy>
  <cp:revision>37</cp:revision>
  <dcterms:created xsi:type="dcterms:W3CDTF">2015-10-28T15:28:07Z</dcterms:created>
  <dcterms:modified xsi:type="dcterms:W3CDTF">2016-09-15T07:46:33Z</dcterms:modified>
</cp:coreProperties>
</file>