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879"/>
            <a:ext cx="9144000" cy="567320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418" y="1595689"/>
            <a:ext cx="4114800" cy="2719184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pic>
        <p:nvPicPr>
          <p:cNvPr id="5" name="Bildobjekt 4" descr="matlus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9798" y="0"/>
            <a:ext cx="931240" cy="1240699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457200" y="329999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 smtClean="0">
                <a:solidFill>
                  <a:srgbClr val="FFFFFF"/>
                </a:solidFill>
                <a:latin typeface="Core Slab M 65 Bold"/>
                <a:cs typeface="Core Slab M 65 Bold"/>
              </a:rPr>
              <a:t>»</a:t>
            </a:r>
            <a:r>
              <a:rPr lang="sv-SE" sz="1400" baseline="0" dirty="0" smtClean="0">
                <a:solidFill>
                  <a:srgbClr val="FFFFFF"/>
                </a:solidFill>
                <a:latin typeface="Core Slab M 65 Bold"/>
                <a:cs typeface="Core Slab M 65 Bold"/>
              </a:rPr>
              <a:t> </a:t>
            </a:r>
            <a:r>
              <a:rPr lang="sv-SE" sz="1400" dirty="0" err="1" smtClean="0">
                <a:solidFill>
                  <a:srgbClr val="FFFFFF"/>
                </a:solidFill>
                <a:latin typeface="Core Slab M 65 Bold"/>
                <a:cs typeface="Core Slab M 65 Bold"/>
              </a:rPr>
              <a:t>matlust.eu</a:t>
            </a:r>
            <a:endParaRPr lang="sv-SE" sz="1400" dirty="0">
              <a:solidFill>
                <a:srgbClr val="FFFFFF"/>
              </a:solidFill>
              <a:latin typeface="Core Slab M 65 Bold"/>
              <a:cs typeface="Core Slab M 65 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 userDrawn="1"/>
        </p:nvSpPr>
        <p:spPr>
          <a:xfrm>
            <a:off x="457200" y="321858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 smtClean="0">
                <a:solidFill>
                  <a:srgbClr val="A2C037"/>
                </a:solidFill>
                <a:latin typeface="Core Slab M 65 Bold"/>
                <a:cs typeface="Core Slab M 65 Bold"/>
              </a:rPr>
              <a:t>»</a:t>
            </a:r>
            <a:r>
              <a:rPr lang="sv-SE" sz="1400" baseline="0" dirty="0" smtClean="0">
                <a:solidFill>
                  <a:srgbClr val="A2C037"/>
                </a:solidFill>
                <a:latin typeface="Core Slab M 65 Bold"/>
                <a:cs typeface="Core Slab M 65 Bold"/>
              </a:rPr>
              <a:t> </a:t>
            </a:r>
            <a:r>
              <a:rPr lang="sv-SE" sz="1400" dirty="0" err="1" smtClean="0">
                <a:solidFill>
                  <a:srgbClr val="A2C037"/>
                </a:solidFill>
                <a:latin typeface="Core Slab M 65 Bold"/>
                <a:cs typeface="Core Slab M 65 Bold"/>
              </a:rPr>
              <a:t>matlust.eu</a:t>
            </a:r>
            <a:endParaRPr lang="sv-SE" sz="1400" dirty="0">
              <a:solidFill>
                <a:srgbClr val="A2C037"/>
              </a:solidFill>
              <a:latin typeface="Core Slab M 65 Bold"/>
              <a:cs typeface="Core Slab M 65 Bold"/>
            </a:endParaRPr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44086"/>
            <a:ext cx="9144000" cy="1588"/>
          </a:xfrm>
          <a:prstGeom prst="line">
            <a:avLst/>
          </a:prstGeom>
          <a:ln w="101600" cap="flat" cmpd="sng" algn="ctr"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matlus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9798" y="0"/>
            <a:ext cx="931240" cy="1240699"/>
          </a:xfrm>
          <a:prstGeom prst="rect">
            <a:avLst/>
          </a:prstGeom>
        </p:spPr>
      </p:pic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344418" y="2069408"/>
            <a:ext cx="4114800" cy="116658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2" name="Rubrik 1"/>
          <p:cNvSpPr txBox="1">
            <a:spLocks/>
          </p:cNvSpPr>
          <p:nvPr userDrawn="1"/>
        </p:nvSpPr>
        <p:spPr>
          <a:xfrm>
            <a:off x="1344418" y="3429000"/>
            <a:ext cx="4114800" cy="11665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re Slab M 45 Regular"/>
                <a:ea typeface="+mj-ea"/>
                <a:cs typeface="Core Slab M 45 Regular"/>
              </a:rPr>
              <a:t>Klicka här för att ändra format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ore Slab M 45 Regular"/>
              <a:ea typeface="+mj-ea"/>
              <a:cs typeface="Core Slab M 45 Regular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53606"/>
            <a:ext cx="8229600" cy="864031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46801"/>
            <a:ext cx="5118357" cy="41966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0" y="44086"/>
            <a:ext cx="9144000" cy="1588"/>
          </a:xfrm>
          <a:prstGeom prst="line">
            <a:avLst/>
          </a:prstGeom>
          <a:ln w="101600" cap="flat" cmpd="sng" algn="ctr"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 userDrawn="1"/>
        </p:nvSpPr>
        <p:spPr>
          <a:xfrm>
            <a:off x="7364922" y="6195742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 smtClean="0">
                <a:solidFill>
                  <a:srgbClr val="A2C037"/>
                </a:solidFill>
                <a:latin typeface="Core Slab M 65 Bold"/>
                <a:cs typeface="Core Slab M 65 Bold"/>
              </a:rPr>
              <a:t>»</a:t>
            </a:r>
            <a:r>
              <a:rPr lang="sv-SE" sz="1400" baseline="0" dirty="0" smtClean="0">
                <a:solidFill>
                  <a:srgbClr val="A2C037"/>
                </a:solidFill>
                <a:latin typeface="Core Slab M 65 Bold"/>
                <a:cs typeface="Core Slab M 65 Bold"/>
              </a:rPr>
              <a:t> </a:t>
            </a:r>
            <a:r>
              <a:rPr lang="sv-SE" sz="1400" dirty="0" err="1" smtClean="0">
                <a:solidFill>
                  <a:srgbClr val="A2C037"/>
                </a:solidFill>
                <a:latin typeface="Core Slab M 65 Bold"/>
                <a:cs typeface="Core Slab M 65 Bold"/>
              </a:rPr>
              <a:t>matlust.eu</a:t>
            </a:r>
            <a:endParaRPr lang="sv-SE" sz="1400" dirty="0">
              <a:solidFill>
                <a:srgbClr val="A2C037"/>
              </a:solidFill>
              <a:latin typeface="Core Slab M 65 Bold"/>
              <a:cs typeface="Core Slab M 65 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745128"/>
            <a:ext cx="4038600" cy="417225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745128"/>
            <a:ext cx="4038600" cy="417225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553606"/>
            <a:ext cx="8229600" cy="86403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9" name="Rak 8"/>
          <p:cNvCxnSpPr/>
          <p:nvPr userDrawn="1"/>
        </p:nvCxnSpPr>
        <p:spPr>
          <a:xfrm>
            <a:off x="0" y="44086"/>
            <a:ext cx="9144000" cy="1588"/>
          </a:xfrm>
          <a:prstGeom prst="line">
            <a:avLst/>
          </a:prstGeom>
          <a:ln w="101600" cap="flat" cmpd="sng" algn="ctr"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 userDrawn="1"/>
        </p:nvSpPr>
        <p:spPr>
          <a:xfrm>
            <a:off x="7364922" y="6195742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 smtClean="0">
                <a:solidFill>
                  <a:srgbClr val="A2C037"/>
                </a:solidFill>
                <a:latin typeface="Core Slab M 65 Bold"/>
                <a:cs typeface="Core Slab M 65 Bold"/>
              </a:rPr>
              <a:t>»</a:t>
            </a:r>
            <a:r>
              <a:rPr lang="sv-SE" sz="1400" baseline="0" dirty="0" smtClean="0">
                <a:solidFill>
                  <a:srgbClr val="A2C037"/>
                </a:solidFill>
                <a:latin typeface="Core Slab M 65 Bold"/>
                <a:cs typeface="Core Slab M 65 Bold"/>
              </a:rPr>
              <a:t> </a:t>
            </a:r>
            <a:r>
              <a:rPr lang="sv-SE" sz="1400" dirty="0" err="1" smtClean="0">
                <a:solidFill>
                  <a:srgbClr val="A2C037"/>
                </a:solidFill>
                <a:latin typeface="Core Slab M 65 Bold"/>
                <a:cs typeface="Core Slab M 65 Bold"/>
              </a:rPr>
              <a:t>matlust.eu</a:t>
            </a:r>
            <a:endParaRPr lang="sv-SE" sz="1400" dirty="0">
              <a:solidFill>
                <a:srgbClr val="A2C037"/>
              </a:solidFill>
              <a:latin typeface="Core Slab M 65 Bold"/>
              <a:cs typeface="Core Slab M 65 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687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685278"/>
            <a:ext cx="4040188" cy="329300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7687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685278"/>
            <a:ext cx="4041775" cy="329300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457200" y="553606"/>
            <a:ext cx="8229600" cy="864031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44086"/>
            <a:ext cx="9144000" cy="1588"/>
          </a:xfrm>
          <a:prstGeom prst="line">
            <a:avLst/>
          </a:prstGeom>
          <a:ln w="101600" cap="flat" cmpd="sng" algn="ctr"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 userDrawn="1"/>
        </p:nvSpPr>
        <p:spPr>
          <a:xfrm>
            <a:off x="7364922" y="6195742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 smtClean="0">
                <a:solidFill>
                  <a:srgbClr val="A2C037"/>
                </a:solidFill>
                <a:latin typeface="Core Slab M 65 Bold"/>
                <a:cs typeface="Core Slab M 65 Bold"/>
              </a:rPr>
              <a:t>»</a:t>
            </a:r>
            <a:r>
              <a:rPr lang="sv-SE" sz="1400" baseline="0" dirty="0" smtClean="0">
                <a:solidFill>
                  <a:srgbClr val="A2C037"/>
                </a:solidFill>
                <a:latin typeface="Core Slab M 65 Bold"/>
                <a:cs typeface="Core Slab M 65 Bold"/>
              </a:rPr>
              <a:t> </a:t>
            </a:r>
            <a:r>
              <a:rPr lang="sv-SE" sz="1400" dirty="0" err="1" smtClean="0">
                <a:solidFill>
                  <a:srgbClr val="A2C037"/>
                </a:solidFill>
                <a:latin typeface="Core Slab M 65 Bold"/>
                <a:cs typeface="Core Slab M 65 Bold"/>
              </a:rPr>
              <a:t>matlust.eu</a:t>
            </a:r>
            <a:endParaRPr lang="sv-SE" sz="1400" dirty="0">
              <a:solidFill>
                <a:srgbClr val="A2C037"/>
              </a:solidFill>
              <a:latin typeface="Core Slab M 65 Bold"/>
              <a:cs typeface="Core Slab M 65 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553606"/>
            <a:ext cx="8229600" cy="86403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7" name="Rak 6"/>
          <p:cNvCxnSpPr/>
          <p:nvPr userDrawn="1"/>
        </p:nvCxnSpPr>
        <p:spPr>
          <a:xfrm>
            <a:off x="0" y="44086"/>
            <a:ext cx="9144000" cy="1588"/>
          </a:xfrm>
          <a:prstGeom prst="line">
            <a:avLst/>
          </a:prstGeom>
          <a:ln w="101600" cap="flat" cmpd="sng" algn="ctr"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ruta 3"/>
          <p:cNvSpPr txBox="1"/>
          <p:nvPr userDrawn="1"/>
        </p:nvSpPr>
        <p:spPr>
          <a:xfrm>
            <a:off x="7364922" y="6195742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 smtClean="0">
                <a:solidFill>
                  <a:srgbClr val="A2C037"/>
                </a:solidFill>
                <a:latin typeface="Core Slab M 65 Bold"/>
                <a:cs typeface="Core Slab M 65 Bold"/>
              </a:rPr>
              <a:t>»</a:t>
            </a:r>
            <a:r>
              <a:rPr lang="sv-SE" sz="1400" baseline="0" dirty="0" smtClean="0">
                <a:solidFill>
                  <a:srgbClr val="A2C037"/>
                </a:solidFill>
                <a:latin typeface="Core Slab M 65 Bold"/>
                <a:cs typeface="Core Slab M 65 Bold"/>
              </a:rPr>
              <a:t> </a:t>
            </a:r>
            <a:r>
              <a:rPr lang="sv-SE" sz="1400" dirty="0" err="1" smtClean="0">
                <a:solidFill>
                  <a:srgbClr val="A2C037"/>
                </a:solidFill>
                <a:latin typeface="Core Slab M 65 Bold"/>
                <a:cs typeface="Core Slab M 65 Bold"/>
              </a:rPr>
              <a:t>matlust.eu</a:t>
            </a:r>
            <a:endParaRPr lang="sv-SE" sz="1400" dirty="0">
              <a:solidFill>
                <a:srgbClr val="A2C037"/>
              </a:solidFill>
              <a:latin typeface="Core Slab M 65 Bold"/>
              <a:cs typeface="Core Slab M 65 Bol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k 5"/>
          <p:cNvCxnSpPr/>
          <p:nvPr userDrawn="1"/>
        </p:nvCxnSpPr>
        <p:spPr>
          <a:xfrm>
            <a:off x="0" y="44086"/>
            <a:ext cx="9144000" cy="1588"/>
          </a:xfrm>
          <a:prstGeom prst="line">
            <a:avLst/>
          </a:prstGeom>
          <a:ln w="101600" cap="flat" cmpd="sng" algn="ctr">
            <a:gradFill flip="none" rotWithShape="1"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431486"/>
            <a:ext cx="8229600" cy="9861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Core Slab M 65 Bold"/>
          <a:ea typeface="+mj-ea"/>
          <a:cs typeface="Core Slab M 65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e Slab M 45 Regular"/>
          <a:ea typeface="+mn-ea"/>
          <a:cs typeface="Core Slab M 45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ore Slab M 45 Regular"/>
          <a:ea typeface="+mn-ea"/>
          <a:cs typeface="Core Slab M 45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ore Slab M 45 Regular"/>
          <a:ea typeface="+mn-ea"/>
          <a:cs typeface="Core Slab M 45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Core Slab M 45 Regular"/>
          <a:ea typeface="+mn-ea"/>
          <a:cs typeface="Core Slab M 45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Core Slab M 45 Regular"/>
          <a:ea typeface="+mn-ea"/>
          <a:cs typeface="Core Slab M 45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066799" y="1761067"/>
            <a:ext cx="5429004" cy="2719184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6000" dirty="0" smtClean="0"/>
              <a:t>MatLust</a:t>
            </a:r>
            <a:r>
              <a:rPr lang="sv-SE" sz="4800" dirty="0"/>
              <a:t/>
            </a:r>
            <a:br>
              <a:rPr lang="sv-SE" sz="4800" dirty="0"/>
            </a:br>
            <a:r>
              <a:rPr lang="sv-SE" sz="3200" dirty="0" smtClean="0">
                <a:latin typeface="Core Slab M 45 Regular" panose="020F0503030302020204" charset="0"/>
                <a:cs typeface="Core Slab M 45 Regular"/>
              </a:rPr>
              <a:t>Hållbar och lönsam livsmedelsnäring i Stockholmsregionen</a:t>
            </a:r>
            <a:endParaRPr lang="sv-SE" sz="3200" dirty="0">
              <a:latin typeface="Core Slab M 45 Regular" panose="020F0503030302020204" charset="0"/>
              <a:cs typeface="Core Slab M 45 Regular"/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5" y="6079157"/>
            <a:ext cx="8770440" cy="428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Fakta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46801"/>
            <a:ext cx="8229600" cy="4196683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  <a:buNone/>
              <a:tabLst>
                <a:tab pos="2874963" algn="l"/>
              </a:tabLst>
            </a:pPr>
            <a:r>
              <a:rPr lang="sv-SE" b="1" dirty="0" smtClean="0">
                <a:latin typeface="Core Slab M 65 Bold"/>
                <a:cs typeface="Core Slab M 65 Bold"/>
              </a:rPr>
              <a:t>Tidsram</a:t>
            </a:r>
            <a:r>
              <a:rPr lang="sv-SE" b="1" dirty="0" smtClean="0"/>
              <a:t>: 	</a:t>
            </a:r>
            <a:r>
              <a:rPr lang="sv-SE" dirty="0" smtClean="0"/>
              <a:t>September 2015 – december 2020.</a:t>
            </a:r>
          </a:p>
          <a:p>
            <a:pPr>
              <a:spcAft>
                <a:spcPts val="400"/>
              </a:spcAft>
              <a:buNone/>
              <a:tabLst>
                <a:tab pos="2874963" algn="l"/>
              </a:tabLst>
            </a:pPr>
            <a:r>
              <a:rPr lang="sv-SE" b="1" dirty="0" smtClean="0">
                <a:latin typeface="Core Slab M 65 Bold"/>
                <a:cs typeface="Core Slab M 65 Bold"/>
              </a:rPr>
              <a:t>Budget</a:t>
            </a:r>
            <a:r>
              <a:rPr lang="sv-SE" b="1" dirty="0" smtClean="0"/>
              <a:t>: </a:t>
            </a:r>
            <a:r>
              <a:rPr lang="sv-SE" dirty="0" smtClean="0"/>
              <a:t>	57 miljoner kronor för hela perioden.</a:t>
            </a:r>
          </a:p>
          <a:p>
            <a:pPr>
              <a:spcAft>
                <a:spcPts val="400"/>
              </a:spcAft>
              <a:buNone/>
              <a:tabLst>
                <a:tab pos="2874963" algn="l"/>
              </a:tabLst>
            </a:pPr>
            <a:r>
              <a:rPr lang="sv-SE" b="1" dirty="0" smtClean="0">
                <a:latin typeface="Core Slab M 65 Bold"/>
                <a:cs typeface="Core Slab M 65 Bold"/>
              </a:rPr>
              <a:t>EU-bidrag</a:t>
            </a:r>
            <a:r>
              <a:rPr lang="sv-SE" b="1" dirty="0" smtClean="0"/>
              <a:t>: 	</a:t>
            </a:r>
            <a:r>
              <a:rPr lang="sv-SE" dirty="0" smtClean="0"/>
              <a:t>50% av total budget dvs 28,5 miljoner 		kronor från Europeiska regionala 			utvecklingsfonden, ERUF.</a:t>
            </a:r>
          </a:p>
          <a:p>
            <a:pPr>
              <a:spcAft>
                <a:spcPts val="400"/>
              </a:spcAft>
              <a:buNone/>
              <a:tabLst>
                <a:tab pos="2874963" algn="l"/>
              </a:tabLst>
            </a:pPr>
            <a:r>
              <a:rPr lang="sv-SE" b="1" dirty="0" smtClean="0">
                <a:latin typeface="Core Slab M 65 Bold"/>
                <a:cs typeface="Core Slab M 65 Bold"/>
              </a:rPr>
              <a:t>Projektägare</a:t>
            </a:r>
            <a:r>
              <a:rPr lang="sv-SE" b="1" dirty="0" smtClean="0"/>
              <a:t>: </a:t>
            </a:r>
            <a:r>
              <a:rPr lang="sv-SE" dirty="0" smtClean="0"/>
              <a:t>	Destination Södertälje inom Södertälje 	kommun.</a:t>
            </a:r>
          </a:p>
          <a:p>
            <a:pPr>
              <a:spcAft>
                <a:spcPts val="400"/>
              </a:spcAft>
              <a:buNone/>
              <a:tabLst>
                <a:tab pos="2874963" algn="l"/>
              </a:tabLst>
            </a:pPr>
            <a:r>
              <a:rPr lang="sv-SE" b="1" dirty="0" smtClean="0">
                <a:latin typeface="Core Slab M 65 Bold"/>
                <a:cs typeface="Core Slab M 65 Bold"/>
              </a:rPr>
              <a:t>Partners</a:t>
            </a:r>
            <a:r>
              <a:rPr lang="sv-SE" b="1" dirty="0" smtClean="0"/>
              <a:t>: 	</a:t>
            </a:r>
            <a:r>
              <a:rPr lang="sv-SE" dirty="0" smtClean="0"/>
              <a:t>KTH, </a:t>
            </a:r>
            <a:r>
              <a:rPr lang="sv-SE" dirty="0" err="1" smtClean="0"/>
              <a:t>Acturum</a:t>
            </a:r>
            <a:r>
              <a:rPr lang="sv-SE" dirty="0" smtClean="0"/>
              <a:t>/</a:t>
            </a:r>
            <a:r>
              <a:rPr lang="sv-SE" dirty="0" err="1" smtClean="0"/>
              <a:t>Biovation</a:t>
            </a:r>
            <a:r>
              <a:rPr lang="sv-SE" dirty="0" smtClean="0"/>
              <a:t> Park, </a:t>
            </a:r>
            <a:br>
              <a:rPr lang="sv-SE" dirty="0" smtClean="0"/>
            </a:br>
            <a:r>
              <a:rPr lang="sv-SE" dirty="0" smtClean="0"/>
              <a:t>	Saltå Kvarn m.fl.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64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066799" y="1761067"/>
            <a:ext cx="5429004" cy="271918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5400" dirty="0" smtClean="0"/>
              <a:t>Tack!</a:t>
            </a:r>
            <a:r>
              <a:rPr lang="sv-SE" sz="4800" dirty="0"/>
              <a:t/>
            </a:r>
            <a:br>
              <a:rPr lang="sv-SE" sz="4800" dirty="0"/>
            </a:br>
            <a:endParaRPr lang="sv-SE" sz="3200" dirty="0">
              <a:latin typeface="Core Slab M 45 Regular" panose="020F0503030302020204" charset="0"/>
              <a:cs typeface="Core Slab M 45 Regular"/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5" y="6079157"/>
            <a:ext cx="8770440" cy="42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MatLust 2015-2020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199" y="1746801"/>
            <a:ext cx="6074230" cy="419668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sv-SE" dirty="0" smtClean="0"/>
              <a:t>En </a:t>
            </a:r>
            <a:r>
              <a:rPr lang="sv-SE" dirty="0"/>
              <a:t>ny mötesplats och stor satsning på tillväxt och hållbarhet inom livsmedelsnäringen i Stockholmsregionen</a:t>
            </a:r>
            <a:r>
              <a:rPr lang="sv-SE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sv-SE" dirty="0" smtClean="0">
                <a:latin typeface="Core Slab M 45 Regular" panose="020F0503030302020204" charset="0"/>
              </a:rPr>
              <a:t>Kostnadsfria </a:t>
            </a:r>
            <a:r>
              <a:rPr lang="sv-SE" dirty="0">
                <a:latin typeface="Core Slab M 45 Regular" panose="020F0503030302020204" charset="0"/>
              </a:rPr>
              <a:t>utvecklingsprogram, nätverk och andra former av stöd till små och medelstora företag.</a:t>
            </a:r>
            <a:endParaRPr lang="sv-SE" dirty="0" smtClean="0"/>
          </a:p>
          <a:p>
            <a:pPr>
              <a:spcBef>
                <a:spcPts val="1200"/>
              </a:spcBef>
            </a:pPr>
            <a:endParaRPr lang="sv-SE" dirty="0" smtClean="0"/>
          </a:p>
          <a:p>
            <a:pPr>
              <a:spcBef>
                <a:spcPts val="1200"/>
              </a:spcBef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74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Mål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46801"/>
            <a:ext cx="5644370" cy="4196683"/>
          </a:xfrm>
        </p:spPr>
        <p:txBody>
          <a:bodyPr/>
          <a:lstStyle/>
          <a:p>
            <a:r>
              <a:rPr lang="sv-SE" dirty="0" smtClean="0"/>
              <a:t>Öka tillväxt och arbetstillfällen hos små och medelstora livsmedelsföretag – främst inom förädling, handel och måltidsverksamhet – med inriktning på hållbarhet kopplat till miljö och hälsa.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86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Syfte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46801"/>
            <a:ext cx="6596743" cy="419668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sv-SE" dirty="0" smtClean="0"/>
              <a:t>En hållbar och lönsam livsmedelsnäring i Stockholmsregionen.</a:t>
            </a:r>
          </a:p>
          <a:p>
            <a:pPr>
              <a:spcBef>
                <a:spcPts val="1200"/>
              </a:spcBef>
            </a:pPr>
            <a:r>
              <a:rPr lang="sv-SE" dirty="0" smtClean="0"/>
              <a:t>Södertälje är – genom Södertälje Science </a:t>
            </a:r>
            <a:r>
              <a:rPr lang="sv-SE" dirty="0"/>
              <a:t>Park –  </a:t>
            </a:r>
            <a:r>
              <a:rPr lang="sv-SE" dirty="0" smtClean="0"/>
              <a:t>ett kunskapscentrum och en kreativ mötesplats kring hållbarhet och mat.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59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 vem?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199" y="1746801"/>
            <a:ext cx="6086609" cy="2693115"/>
          </a:xfrm>
        </p:spPr>
        <p:txBody>
          <a:bodyPr vert="horz">
            <a:normAutofit/>
          </a:bodyPr>
          <a:lstStyle/>
          <a:p>
            <a:pPr>
              <a:spcAft>
                <a:spcPts val="1000"/>
              </a:spcAft>
              <a:buNone/>
            </a:pPr>
            <a:r>
              <a:rPr lang="sv-SE" b="1" dirty="0" smtClean="0">
                <a:latin typeface="Core Slab M 65 Bold" panose="020F0703030302020204" charset="0"/>
              </a:rPr>
              <a:t>Små och medelstora företag (SME</a:t>
            </a:r>
            <a:r>
              <a:rPr lang="sv-SE" b="1" baseline="30000" dirty="0" smtClean="0">
                <a:latin typeface="Core Slab M 65 Bold" panose="020F0703030302020204" charset="0"/>
              </a:rPr>
              <a:t>*</a:t>
            </a:r>
            <a:r>
              <a:rPr lang="sv-SE" b="1" dirty="0" smtClean="0">
                <a:latin typeface="Core Slab M 65 Bold" panose="020F0703030302020204" charset="0"/>
              </a:rPr>
              <a:t>) inom:</a:t>
            </a:r>
          </a:p>
          <a:p>
            <a:pPr>
              <a:spcBef>
                <a:spcPts val="1200"/>
              </a:spcBef>
            </a:pPr>
            <a:r>
              <a:rPr lang="sv-SE" dirty="0" smtClean="0"/>
              <a:t>Produktion och förädling 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(dock ej enbart primärproduktion) </a:t>
            </a:r>
          </a:p>
          <a:p>
            <a:pPr>
              <a:spcBef>
                <a:spcPts val="1200"/>
              </a:spcBef>
            </a:pPr>
            <a:r>
              <a:rPr lang="sv-SE" dirty="0" smtClean="0"/>
              <a:t>Restaurang- och måltidsverksamhet </a:t>
            </a:r>
          </a:p>
          <a:p>
            <a:pPr>
              <a:spcBef>
                <a:spcPts val="1200"/>
              </a:spcBef>
            </a:pPr>
            <a:r>
              <a:rPr lang="sv-SE" dirty="0" smtClean="0"/>
              <a:t>Detaljhandel och grossister</a:t>
            </a:r>
          </a:p>
          <a:p>
            <a:pPr>
              <a:spcBef>
                <a:spcPts val="1200"/>
              </a:spcBef>
            </a:pPr>
            <a:r>
              <a:rPr lang="sv-SE" dirty="0" smtClean="0"/>
              <a:t>Kringtjänster till livsmedelsföretag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57200" y="5706881"/>
            <a:ext cx="6086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aseline="30000" dirty="0" smtClean="0">
                <a:latin typeface="Core Slab M 45 Regular"/>
                <a:cs typeface="Core Slab M 45 Regular"/>
              </a:rPr>
              <a:t>*</a:t>
            </a:r>
            <a:r>
              <a:rPr lang="sv-SE" sz="1200" dirty="0" smtClean="0">
                <a:latin typeface="Core Slab M 45 Regular"/>
                <a:cs typeface="Core Slab M 45 Regular"/>
              </a:rPr>
              <a:t>SME = Under 250 anställda och max 50 miljoner euro i omsättning.</a:t>
            </a:r>
          </a:p>
          <a:p>
            <a:endParaRPr lang="sv-SE" sz="1200" dirty="0">
              <a:latin typeface="Core Slab M 45 Regular"/>
              <a:cs typeface="Core Slab M 45 Regular"/>
            </a:endParaRPr>
          </a:p>
          <a:p>
            <a:r>
              <a:rPr lang="sv-SE" sz="1200" dirty="0" smtClean="0">
                <a:latin typeface="Core Slab M 45 Regular"/>
                <a:cs typeface="Core Slab M 45 Regular"/>
              </a:rPr>
              <a:t>MatLust riktar sig i huvudsak till företag i Stockholmsregionen (90 %) </a:t>
            </a:r>
            <a:br>
              <a:rPr lang="sv-SE" sz="1200" dirty="0" smtClean="0">
                <a:latin typeface="Core Slab M 45 Regular"/>
                <a:cs typeface="Core Slab M 45 Regular"/>
              </a:rPr>
            </a:br>
            <a:r>
              <a:rPr lang="sv-SE" sz="1200" dirty="0" smtClean="0">
                <a:latin typeface="Core Slab M 45 Regular"/>
                <a:cs typeface="Core Slab M 45 Regular"/>
              </a:rPr>
              <a:t>men även kringliggande län (10 %).</a:t>
            </a:r>
          </a:p>
        </p:txBody>
      </p:sp>
    </p:spTree>
    <p:extLst>
      <p:ext uri="{BB962C8B-B14F-4D97-AF65-F5344CB8AC3E}">
        <p14:creationId xmlns:p14="http://schemas.microsoft.com/office/powerpoint/2010/main" val="2479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46801"/>
            <a:ext cx="7305830" cy="4309615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sv-SE" sz="2200" dirty="0" smtClean="0">
                <a:latin typeface="Core Slab M 65 Bold"/>
                <a:cs typeface="Core Slab M 65 Bold"/>
              </a:rPr>
              <a:t>Kostnadsfri stöttning inom åtta arbetsområden: </a:t>
            </a:r>
          </a:p>
          <a:p>
            <a:pPr marL="0" indent="-360000">
              <a:spcBef>
                <a:spcPts val="1200"/>
              </a:spcBef>
              <a:spcAft>
                <a:spcPts val="500"/>
              </a:spcAft>
              <a:buNone/>
            </a:pPr>
            <a:r>
              <a:rPr lang="sv-SE" sz="2200" dirty="0" smtClean="0"/>
              <a:t>	Nätverk </a:t>
            </a:r>
          </a:p>
          <a:p>
            <a:pPr marL="0" indent="-360000">
              <a:spcBef>
                <a:spcPts val="1200"/>
              </a:spcBef>
              <a:spcAft>
                <a:spcPts val="500"/>
              </a:spcAft>
              <a:buNone/>
            </a:pPr>
            <a:r>
              <a:rPr lang="sv-SE" sz="2200" dirty="0" smtClean="0"/>
              <a:t>	Marknadsaktiviteter </a:t>
            </a:r>
          </a:p>
          <a:p>
            <a:pPr marL="0" indent="-360000">
              <a:spcBef>
                <a:spcPts val="1200"/>
              </a:spcBef>
              <a:spcAft>
                <a:spcPts val="500"/>
              </a:spcAft>
              <a:buNone/>
            </a:pPr>
            <a:r>
              <a:rPr lang="sv-SE" sz="2200" dirty="0" smtClean="0"/>
              <a:t>	Affärsutveckling</a:t>
            </a:r>
          </a:p>
          <a:p>
            <a:pPr marL="0" indent="-360000">
              <a:spcBef>
                <a:spcPts val="1200"/>
              </a:spcBef>
              <a:spcAft>
                <a:spcPts val="500"/>
              </a:spcAft>
              <a:buNone/>
            </a:pPr>
            <a:r>
              <a:rPr lang="sv-SE" sz="2200" dirty="0"/>
              <a:t>	</a:t>
            </a:r>
            <a:r>
              <a:rPr lang="sv-SE" sz="2200" dirty="0" smtClean="0"/>
              <a:t>Innovationsutveckling</a:t>
            </a:r>
          </a:p>
          <a:p>
            <a:pPr marL="0" indent="-360000">
              <a:spcBef>
                <a:spcPts val="1200"/>
              </a:spcBef>
              <a:spcAft>
                <a:spcPts val="500"/>
              </a:spcAft>
              <a:buNone/>
            </a:pPr>
            <a:r>
              <a:rPr lang="sv-SE" sz="2200" dirty="0" smtClean="0"/>
              <a:t>	Processförbättring (LEAN) </a:t>
            </a:r>
          </a:p>
          <a:p>
            <a:pPr marL="0" indent="-360000">
              <a:spcBef>
                <a:spcPts val="1200"/>
              </a:spcBef>
              <a:spcAft>
                <a:spcPts val="500"/>
              </a:spcAft>
              <a:buNone/>
            </a:pPr>
            <a:r>
              <a:rPr lang="sv-SE" sz="2200" dirty="0" smtClean="0"/>
              <a:t>	Produkttester</a:t>
            </a:r>
          </a:p>
          <a:p>
            <a:pPr marL="0" indent="-360000">
              <a:spcBef>
                <a:spcPts val="1200"/>
              </a:spcBef>
              <a:spcAft>
                <a:spcPts val="500"/>
              </a:spcAft>
              <a:buNone/>
            </a:pPr>
            <a:r>
              <a:rPr lang="sv-SE" sz="2200" dirty="0" smtClean="0"/>
              <a:t>	Aktuell forskning</a:t>
            </a:r>
          </a:p>
          <a:p>
            <a:pPr marL="0" indent="-360000">
              <a:spcBef>
                <a:spcPts val="1200"/>
              </a:spcBef>
              <a:spcAft>
                <a:spcPts val="500"/>
              </a:spcAft>
              <a:buNone/>
            </a:pPr>
            <a:r>
              <a:rPr lang="sv-SE" sz="2200" dirty="0" smtClean="0"/>
              <a:t>	Offentliga regelverk och upphandling</a:t>
            </a:r>
          </a:p>
        </p:txBody>
      </p:sp>
      <p:pic>
        <p:nvPicPr>
          <p:cNvPr id="5" name="Bildobjekt 4" descr="icn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58" y="2231823"/>
            <a:ext cx="360000" cy="360000"/>
          </a:xfrm>
          <a:prstGeom prst="rect">
            <a:avLst/>
          </a:prstGeom>
        </p:spPr>
      </p:pic>
      <p:pic>
        <p:nvPicPr>
          <p:cNvPr id="7" name="Bildobjekt 6" descr="icn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58" y="2730579"/>
            <a:ext cx="360000" cy="360000"/>
          </a:xfrm>
          <a:prstGeom prst="rect">
            <a:avLst/>
          </a:prstGeom>
        </p:spPr>
      </p:pic>
      <p:pic>
        <p:nvPicPr>
          <p:cNvPr id="8" name="Bildobjekt 7" descr="icn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58" y="3692459"/>
            <a:ext cx="360000" cy="360000"/>
          </a:xfrm>
          <a:prstGeom prst="rect">
            <a:avLst/>
          </a:prstGeom>
        </p:spPr>
      </p:pic>
      <p:pic>
        <p:nvPicPr>
          <p:cNvPr id="9" name="Bildobjekt 8" descr="icn-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58" y="4191215"/>
            <a:ext cx="360000" cy="360000"/>
          </a:xfrm>
          <a:prstGeom prst="rect">
            <a:avLst/>
          </a:prstGeom>
        </p:spPr>
      </p:pic>
      <p:pic>
        <p:nvPicPr>
          <p:cNvPr id="10" name="Bildobjekt 9" descr="icn-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458" y="4689971"/>
            <a:ext cx="360000" cy="360000"/>
          </a:xfrm>
          <a:prstGeom prst="rect">
            <a:avLst/>
          </a:prstGeom>
        </p:spPr>
      </p:pic>
      <p:pic>
        <p:nvPicPr>
          <p:cNvPr id="11" name="Bildobjekt 10" descr="icn-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58" y="5176852"/>
            <a:ext cx="360000" cy="360000"/>
          </a:xfrm>
          <a:prstGeom prst="rect">
            <a:avLst/>
          </a:prstGeom>
        </p:spPr>
      </p:pic>
      <p:pic>
        <p:nvPicPr>
          <p:cNvPr id="12" name="Bildobjekt 11" descr="icn-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458" y="5663731"/>
            <a:ext cx="360000" cy="36000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8" y="32212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Ellips 52"/>
          <p:cNvSpPr/>
          <p:nvPr/>
        </p:nvSpPr>
        <p:spPr>
          <a:xfrm>
            <a:off x="1506931" y="3320131"/>
            <a:ext cx="1795825" cy="1076666"/>
          </a:xfrm>
          <a:prstGeom prst="ellipse">
            <a:avLst/>
          </a:prstGeom>
          <a:solidFill>
            <a:srgbClr val="C1E1E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Ellips 31"/>
          <p:cNvSpPr/>
          <p:nvPr/>
        </p:nvSpPr>
        <p:spPr>
          <a:xfrm>
            <a:off x="627797" y="1951630"/>
            <a:ext cx="2429302" cy="1569500"/>
          </a:xfrm>
          <a:prstGeom prst="ellipse">
            <a:avLst/>
          </a:prstGeom>
          <a:solidFill>
            <a:srgbClr val="8CC6C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MatLust erbjuder</a:t>
            </a:r>
            <a:endParaRPr lang="sv-SE" dirty="0"/>
          </a:p>
        </p:txBody>
      </p:sp>
      <p:sp>
        <p:nvSpPr>
          <p:cNvPr id="30" name="5-udd 29"/>
          <p:cNvSpPr/>
          <p:nvPr/>
        </p:nvSpPr>
        <p:spPr>
          <a:xfrm>
            <a:off x="3214046" y="2388954"/>
            <a:ext cx="3271015" cy="2796086"/>
          </a:xfrm>
          <a:prstGeom prst="star5">
            <a:avLst/>
          </a:prstGeom>
          <a:gradFill>
            <a:gsLst>
              <a:gs pos="0">
                <a:srgbClr val="AED52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textruta 30"/>
          <p:cNvSpPr txBox="1"/>
          <p:nvPr/>
        </p:nvSpPr>
        <p:spPr>
          <a:xfrm>
            <a:off x="3686037" y="3453736"/>
            <a:ext cx="238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latin typeface="Core Slab M 65 Bold" pitchFamily="34" charset="0"/>
              </a:rPr>
              <a:t>FÖRETAGET</a:t>
            </a:r>
            <a:endParaRPr lang="sv-SE" sz="2000" dirty="0">
              <a:latin typeface="Core Slab M 65 Bold" pitchFamily="34" charset="0"/>
            </a:endParaRPr>
          </a:p>
        </p:txBody>
      </p:sp>
      <p:sp>
        <p:nvSpPr>
          <p:cNvPr id="34" name="textruta 33"/>
          <p:cNvSpPr txBox="1"/>
          <p:nvPr/>
        </p:nvSpPr>
        <p:spPr>
          <a:xfrm>
            <a:off x="847300" y="2291146"/>
            <a:ext cx="1984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dirty="0" smtClean="0">
                <a:latin typeface="Core Slab M 65 Bold" pitchFamily="34" charset="0"/>
              </a:rPr>
              <a:t>KOMPETENS-NÄTVERK</a:t>
            </a:r>
            <a:endParaRPr lang="sv-SE" sz="2200" dirty="0">
              <a:latin typeface="Core Slab M 65 Bold" pitchFamily="34" charset="0"/>
            </a:endParaRPr>
          </a:p>
        </p:txBody>
      </p:sp>
      <p:sp>
        <p:nvSpPr>
          <p:cNvPr id="35" name="Ellips 34"/>
          <p:cNvSpPr/>
          <p:nvPr/>
        </p:nvSpPr>
        <p:spPr>
          <a:xfrm>
            <a:off x="5761717" y="1994846"/>
            <a:ext cx="2429302" cy="1569500"/>
          </a:xfrm>
          <a:prstGeom prst="ellipse">
            <a:avLst/>
          </a:prstGeom>
          <a:solidFill>
            <a:srgbClr val="DD717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ruta 35"/>
          <p:cNvSpPr txBox="1"/>
          <p:nvPr/>
        </p:nvSpPr>
        <p:spPr>
          <a:xfrm>
            <a:off x="5840197" y="2388954"/>
            <a:ext cx="2266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dirty="0" smtClean="0">
                <a:latin typeface="Core Slab M 65 Bold" pitchFamily="34" charset="0"/>
              </a:rPr>
              <a:t>UTVECKLINGS-PROGRAM</a:t>
            </a:r>
            <a:endParaRPr lang="sv-SE" sz="2200" dirty="0">
              <a:latin typeface="Core Slab M 65 Bold" pitchFamily="34" charset="0"/>
            </a:endParaRPr>
          </a:p>
        </p:txBody>
      </p:sp>
      <p:sp>
        <p:nvSpPr>
          <p:cNvPr id="37" name="Ellips 36"/>
          <p:cNvSpPr/>
          <p:nvPr/>
        </p:nvSpPr>
        <p:spPr>
          <a:xfrm>
            <a:off x="27285" y="4271752"/>
            <a:ext cx="2429302" cy="1569500"/>
          </a:xfrm>
          <a:prstGeom prst="ellipse">
            <a:avLst/>
          </a:prstGeom>
          <a:solidFill>
            <a:srgbClr val="A38AD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textruta 37"/>
          <p:cNvSpPr txBox="1"/>
          <p:nvPr/>
        </p:nvSpPr>
        <p:spPr>
          <a:xfrm>
            <a:off x="245647" y="4597620"/>
            <a:ext cx="2099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dirty="0" smtClean="0">
                <a:latin typeface="Core Slab M 65 Bold" pitchFamily="34" charset="0"/>
              </a:rPr>
              <a:t>KUNSKAP &amp; INSPIRATION</a:t>
            </a:r>
            <a:endParaRPr lang="sv-SE" sz="2200" dirty="0">
              <a:latin typeface="Core Slab M 65 Bold" pitchFamily="34" charset="0"/>
            </a:endParaRPr>
          </a:p>
        </p:txBody>
      </p:sp>
      <p:sp>
        <p:nvSpPr>
          <p:cNvPr id="39" name="Ellips 38"/>
          <p:cNvSpPr/>
          <p:nvPr/>
        </p:nvSpPr>
        <p:spPr>
          <a:xfrm>
            <a:off x="6485061" y="5133866"/>
            <a:ext cx="2429302" cy="1569500"/>
          </a:xfrm>
          <a:prstGeom prst="ellipse">
            <a:avLst/>
          </a:prstGeom>
          <a:solidFill>
            <a:srgbClr val="FFD75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textruta 39"/>
          <p:cNvSpPr txBox="1"/>
          <p:nvPr/>
        </p:nvSpPr>
        <p:spPr>
          <a:xfrm>
            <a:off x="6714707" y="5473382"/>
            <a:ext cx="2142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dirty="0" smtClean="0">
                <a:latin typeface="Core Slab M 65 Bold" pitchFamily="34" charset="0"/>
              </a:rPr>
              <a:t>PRODUKT-UTVECKLING</a:t>
            </a:r>
            <a:endParaRPr lang="sv-SE" sz="2200" dirty="0">
              <a:latin typeface="Core Slab M 65 Bold" pitchFamily="34" charset="0"/>
            </a:endParaRPr>
          </a:p>
        </p:txBody>
      </p:sp>
      <p:sp>
        <p:nvSpPr>
          <p:cNvPr id="41" name="Ellips 40"/>
          <p:cNvSpPr/>
          <p:nvPr/>
        </p:nvSpPr>
        <p:spPr>
          <a:xfrm>
            <a:off x="27296" y="1278355"/>
            <a:ext cx="1558120" cy="905288"/>
          </a:xfrm>
          <a:prstGeom prst="ellipse">
            <a:avLst/>
          </a:prstGeom>
          <a:solidFill>
            <a:srgbClr val="C1E1E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textruta 41"/>
          <p:cNvSpPr txBox="1"/>
          <p:nvPr/>
        </p:nvSpPr>
        <p:spPr>
          <a:xfrm>
            <a:off x="-25020" y="1394942"/>
            <a:ext cx="165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Digitala lösningar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43" name="Ellips 42"/>
          <p:cNvSpPr/>
          <p:nvPr/>
        </p:nvSpPr>
        <p:spPr>
          <a:xfrm>
            <a:off x="1280615" y="1135985"/>
            <a:ext cx="1558120" cy="905288"/>
          </a:xfrm>
          <a:prstGeom prst="ellipse">
            <a:avLst/>
          </a:prstGeom>
          <a:solidFill>
            <a:srgbClr val="C1E1E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textruta 43"/>
          <p:cNvSpPr txBox="1"/>
          <p:nvPr/>
        </p:nvSpPr>
        <p:spPr>
          <a:xfrm>
            <a:off x="1294263" y="1393214"/>
            <a:ext cx="16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Förpackning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45" name="Ellips 44"/>
          <p:cNvSpPr/>
          <p:nvPr/>
        </p:nvSpPr>
        <p:spPr>
          <a:xfrm>
            <a:off x="2565776" y="1564216"/>
            <a:ext cx="1296540" cy="781522"/>
          </a:xfrm>
          <a:prstGeom prst="ellipse">
            <a:avLst/>
          </a:prstGeom>
          <a:solidFill>
            <a:srgbClr val="C1E1E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textruta 45"/>
          <p:cNvSpPr txBox="1"/>
          <p:nvPr/>
        </p:nvSpPr>
        <p:spPr>
          <a:xfrm>
            <a:off x="2565776" y="1785700"/>
            <a:ext cx="1343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err="1" smtClean="0">
                <a:latin typeface="Core Slab M 45 Regular" pitchFamily="34" charset="0"/>
              </a:rPr>
              <a:t>Lean</a:t>
            </a:r>
            <a:endParaRPr lang="sv-SE" dirty="0">
              <a:latin typeface="Core Slab M 45 Regular" pitchFamily="34" charset="0"/>
            </a:endParaRPr>
          </a:p>
        </p:txBody>
      </p:sp>
      <p:sp>
        <p:nvSpPr>
          <p:cNvPr id="47" name="Ellips 46"/>
          <p:cNvSpPr/>
          <p:nvPr/>
        </p:nvSpPr>
        <p:spPr>
          <a:xfrm>
            <a:off x="2715904" y="2216259"/>
            <a:ext cx="1558120" cy="905288"/>
          </a:xfrm>
          <a:prstGeom prst="ellipse">
            <a:avLst/>
          </a:prstGeom>
          <a:solidFill>
            <a:srgbClr val="C1E1E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8" name="textruta 47"/>
          <p:cNvSpPr txBox="1"/>
          <p:nvPr/>
        </p:nvSpPr>
        <p:spPr>
          <a:xfrm>
            <a:off x="2668134" y="2469114"/>
            <a:ext cx="16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Labbtester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49" name="Ellips 48"/>
          <p:cNvSpPr/>
          <p:nvPr/>
        </p:nvSpPr>
        <p:spPr>
          <a:xfrm>
            <a:off x="0" y="2975156"/>
            <a:ext cx="1558120" cy="905288"/>
          </a:xfrm>
          <a:prstGeom prst="ellipse">
            <a:avLst/>
          </a:prstGeom>
          <a:solidFill>
            <a:srgbClr val="A8D4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1" name="textruta 50"/>
          <p:cNvSpPr txBox="1"/>
          <p:nvPr/>
        </p:nvSpPr>
        <p:spPr>
          <a:xfrm>
            <a:off x="-19333" y="3231227"/>
            <a:ext cx="16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Matlagare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52" name="textruta 51"/>
          <p:cNvSpPr txBox="1"/>
          <p:nvPr/>
        </p:nvSpPr>
        <p:spPr>
          <a:xfrm>
            <a:off x="1462584" y="3579690"/>
            <a:ext cx="1935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Offentliga regler &amp; upphandli</a:t>
            </a:r>
            <a:r>
              <a:rPr lang="sv-SE" sz="1400" dirty="0" smtClean="0">
                <a:latin typeface="Core Slab M 45 Regular" pitchFamily="34" charset="0"/>
              </a:rPr>
              <a:t>ng</a:t>
            </a:r>
            <a:endParaRPr lang="sv-SE" sz="1400" dirty="0">
              <a:latin typeface="Core Slab M 45 Regular" pitchFamily="34" charset="0"/>
            </a:endParaRPr>
          </a:p>
        </p:txBody>
      </p:sp>
      <p:sp>
        <p:nvSpPr>
          <p:cNvPr id="54" name="Ellips 53"/>
          <p:cNvSpPr/>
          <p:nvPr/>
        </p:nvSpPr>
        <p:spPr>
          <a:xfrm>
            <a:off x="4735771" y="1564225"/>
            <a:ext cx="1558120" cy="905288"/>
          </a:xfrm>
          <a:prstGeom prst="ellipse">
            <a:avLst/>
          </a:prstGeom>
          <a:solidFill>
            <a:srgbClr val="EFBBB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Ellips 54"/>
          <p:cNvSpPr/>
          <p:nvPr/>
        </p:nvSpPr>
        <p:spPr>
          <a:xfrm>
            <a:off x="6102916" y="1195404"/>
            <a:ext cx="1558120" cy="905288"/>
          </a:xfrm>
          <a:prstGeom prst="ellipse">
            <a:avLst/>
          </a:prstGeom>
          <a:solidFill>
            <a:srgbClr val="EFBBB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Ellips 55"/>
          <p:cNvSpPr/>
          <p:nvPr/>
        </p:nvSpPr>
        <p:spPr>
          <a:xfrm>
            <a:off x="7484753" y="2947860"/>
            <a:ext cx="1558120" cy="905288"/>
          </a:xfrm>
          <a:prstGeom prst="ellipse">
            <a:avLst/>
          </a:prstGeom>
          <a:solidFill>
            <a:srgbClr val="EFBBB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Ellips 56"/>
          <p:cNvSpPr/>
          <p:nvPr/>
        </p:nvSpPr>
        <p:spPr>
          <a:xfrm>
            <a:off x="7536971" y="1542202"/>
            <a:ext cx="1558120" cy="905288"/>
          </a:xfrm>
          <a:prstGeom prst="ellipse">
            <a:avLst/>
          </a:prstGeom>
          <a:solidFill>
            <a:srgbClr val="EFBBB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textruta 57"/>
          <p:cNvSpPr txBox="1"/>
          <p:nvPr/>
        </p:nvSpPr>
        <p:spPr>
          <a:xfrm>
            <a:off x="4694833" y="1844700"/>
            <a:ext cx="16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Innovation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59" name="textruta 58"/>
          <p:cNvSpPr txBox="1"/>
          <p:nvPr/>
        </p:nvSpPr>
        <p:spPr>
          <a:xfrm>
            <a:off x="6075553" y="1341996"/>
            <a:ext cx="165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Affärs-utveckling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60" name="textruta 59"/>
          <p:cNvSpPr txBox="1"/>
          <p:nvPr/>
        </p:nvSpPr>
        <p:spPr>
          <a:xfrm>
            <a:off x="7487122" y="1825569"/>
            <a:ext cx="16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Hållbarhet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61" name="textruta 60"/>
          <p:cNvSpPr txBox="1"/>
          <p:nvPr/>
        </p:nvSpPr>
        <p:spPr>
          <a:xfrm>
            <a:off x="7443713" y="3231227"/>
            <a:ext cx="16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err="1" smtClean="0">
                <a:latin typeface="Core Slab M 45 Regular" pitchFamily="34" charset="0"/>
              </a:rPr>
              <a:t>Lean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62" name="Ellips 61"/>
          <p:cNvSpPr/>
          <p:nvPr/>
        </p:nvSpPr>
        <p:spPr>
          <a:xfrm>
            <a:off x="7536971" y="4396797"/>
            <a:ext cx="1558120" cy="905288"/>
          </a:xfrm>
          <a:prstGeom prst="ellipse">
            <a:avLst/>
          </a:prstGeom>
          <a:solidFill>
            <a:srgbClr val="FFEBA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textruta 62"/>
          <p:cNvSpPr txBox="1"/>
          <p:nvPr/>
        </p:nvSpPr>
        <p:spPr>
          <a:xfrm>
            <a:off x="7492622" y="4600265"/>
            <a:ext cx="165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Förpacknings-koncept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64" name="Ellips 63"/>
          <p:cNvSpPr/>
          <p:nvPr/>
        </p:nvSpPr>
        <p:spPr>
          <a:xfrm>
            <a:off x="5888058" y="4521901"/>
            <a:ext cx="1558120" cy="905288"/>
          </a:xfrm>
          <a:prstGeom prst="ellipse">
            <a:avLst/>
          </a:prstGeom>
          <a:solidFill>
            <a:srgbClr val="FFEBA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textruta 64"/>
          <p:cNvSpPr txBox="1"/>
          <p:nvPr/>
        </p:nvSpPr>
        <p:spPr>
          <a:xfrm>
            <a:off x="5841429" y="4683120"/>
            <a:ext cx="165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Testbädd &amp; </a:t>
            </a:r>
            <a:r>
              <a:rPr lang="sv-SE" sz="1600" dirty="0" err="1" smtClean="0">
                <a:latin typeface="Core Slab M 45 Regular" pitchFamily="34" charset="0"/>
              </a:rPr>
              <a:t>Testkök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66" name="Ellips 65"/>
          <p:cNvSpPr/>
          <p:nvPr/>
        </p:nvSpPr>
        <p:spPr>
          <a:xfrm>
            <a:off x="4790363" y="5473382"/>
            <a:ext cx="2017780" cy="1145806"/>
          </a:xfrm>
          <a:prstGeom prst="ellipse">
            <a:avLst/>
          </a:prstGeom>
          <a:solidFill>
            <a:srgbClr val="FFEBA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textruta 67"/>
          <p:cNvSpPr txBox="1"/>
          <p:nvPr/>
        </p:nvSpPr>
        <p:spPr>
          <a:xfrm>
            <a:off x="4870639" y="5690601"/>
            <a:ext cx="18869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>
                <a:latin typeface="Core Slab M 45 Regular" pitchFamily="34" charset="0"/>
              </a:rPr>
              <a:t>Innovationstävling </a:t>
            </a:r>
            <a:r>
              <a:rPr lang="sv-SE" sz="1600" dirty="0" err="1" smtClean="0">
                <a:latin typeface="Core Slab M 45 Regular" pitchFamily="34" charset="0"/>
              </a:rPr>
              <a:t>Matverk</a:t>
            </a:r>
            <a:r>
              <a:rPr lang="sv-SE" sz="1600" dirty="0" smtClean="0">
                <a:latin typeface="Core Slab M 45 Regular" pitchFamily="34" charset="0"/>
              </a:rPr>
              <a:t> Stockholm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69" name="Ellips 68"/>
          <p:cNvSpPr/>
          <p:nvPr/>
        </p:nvSpPr>
        <p:spPr>
          <a:xfrm>
            <a:off x="2387778" y="4529643"/>
            <a:ext cx="1604760" cy="841832"/>
          </a:xfrm>
          <a:prstGeom prst="ellipse">
            <a:avLst/>
          </a:prstGeom>
          <a:solidFill>
            <a:srgbClr val="C9BAE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Ellips 69"/>
          <p:cNvSpPr/>
          <p:nvPr/>
        </p:nvSpPr>
        <p:spPr>
          <a:xfrm>
            <a:off x="1745762" y="5316364"/>
            <a:ext cx="1652525" cy="856234"/>
          </a:xfrm>
          <a:prstGeom prst="ellipse">
            <a:avLst/>
          </a:prstGeom>
          <a:solidFill>
            <a:srgbClr val="C9BAE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Ellips 70"/>
          <p:cNvSpPr/>
          <p:nvPr/>
        </p:nvSpPr>
        <p:spPr>
          <a:xfrm>
            <a:off x="1" y="5371474"/>
            <a:ext cx="1626358" cy="891682"/>
          </a:xfrm>
          <a:prstGeom prst="ellipse">
            <a:avLst/>
          </a:prstGeom>
          <a:solidFill>
            <a:srgbClr val="C9BAE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textruta 71"/>
          <p:cNvSpPr txBox="1"/>
          <p:nvPr/>
        </p:nvSpPr>
        <p:spPr>
          <a:xfrm>
            <a:off x="2372424" y="4641492"/>
            <a:ext cx="165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Aktuell forskning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73" name="textruta 72"/>
          <p:cNvSpPr txBox="1"/>
          <p:nvPr/>
        </p:nvSpPr>
        <p:spPr>
          <a:xfrm>
            <a:off x="1774206" y="5422016"/>
            <a:ext cx="165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Mässor &amp; Konferenser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74" name="textruta 73"/>
          <p:cNvSpPr txBox="1"/>
          <p:nvPr/>
        </p:nvSpPr>
        <p:spPr>
          <a:xfrm>
            <a:off x="-9665" y="5562827"/>
            <a:ext cx="165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latin typeface="Core Slab M 45 Regular" pitchFamily="34" charset="0"/>
              </a:rPr>
              <a:t>Inspirations-träffar</a:t>
            </a:r>
            <a:endParaRPr lang="sv-SE" sz="1600" dirty="0">
              <a:latin typeface="Core Slab M 45 Regular" pitchFamily="34" charset="0"/>
            </a:endParaRPr>
          </a:p>
        </p:txBody>
      </p:sp>
      <p:sp>
        <p:nvSpPr>
          <p:cNvPr id="75" name="Ellips 74"/>
          <p:cNvSpPr/>
          <p:nvPr/>
        </p:nvSpPr>
        <p:spPr>
          <a:xfrm>
            <a:off x="738116" y="6114524"/>
            <a:ext cx="1473966" cy="729827"/>
          </a:xfrm>
          <a:prstGeom prst="ellipse">
            <a:avLst/>
          </a:prstGeom>
          <a:solidFill>
            <a:srgbClr val="ECE7F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textruta 75"/>
          <p:cNvSpPr txBox="1"/>
          <p:nvPr/>
        </p:nvSpPr>
        <p:spPr>
          <a:xfrm>
            <a:off x="669877" y="6311378"/>
            <a:ext cx="16513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00" dirty="0" smtClean="0">
                <a:latin typeface="Core Slab M 45 Regular" pitchFamily="34" charset="0"/>
              </a:rPr>
              <a:t>Framtidsdagen</a:t>
            </a:r>
            <a:endParaRPr lang="sv-SE" sz="1300" dirty="0">
              <a:latin typeface="Core Slab M 45 Regular" pitchFamily="34" charset="0"/>
            </a:endParaRPr>
          </a:p>
        </p:txBody>
      </p:sp>
      <p:sp>
        <p:nvSpPr>
          <p:cNvPr id="77" name="Ellips 76"/>
          <p:cNvSpPr/>
          <p:nvPr/>
        </p:nvSpPr>
        <p:spPr>
          <a:xfrm>
            <a:off x="2209803" y="6106658"/>
            <a:ext cx="1473966" cy="729827"/>
          </a:xfrm>
          <a:prstGeom prst="ellipse">
            <a:avLst/>
          </a:prstGeom>
          <a:solidFill>
            <a:srgbClr val="ECE7F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textruta 77"/>
          <p:cNvSpPr txBox="1"/>
          <p:nvPr/>
        </p:nvSpPr>
        <p:spPr>
          <a:xfrm>
            <a:off x="2157483" y="6215842"/>
            <a:ext cx="16513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00" dirty="0" smtClean="0">
                <a:latin typeface="Core Slab M 45 Regular" pitchFamily="34" charset="0"/>
              </a:rPr>
              <a:t>BERAS </a:t>
            </a:r>
            <a:r>
              <a:rPr lang="sv-SE" sz="1300" dirty="0" err="1" smtClean="0">
                <a:latin typeface="Core Slab M 45 Regular" pitchFamily="34" charset="0"/>
              </a:rPr>
              <a:t>Int</a:t>
            </a:r>
            <a:r>
              <a:rPr lang="sv-SE" sz="1300" dirty="0" smtClean="0">
                <a:latin typeface="Core Slab M 45 Regular" pitchFamily="34" charset="0"/>
              </a:rPr>
              <a:t>. miljökonferens</a:t>
            </a:r>
            <a:endParaRPr lang="sv-SE" sz="1300" dirty="0">
              <a:latin typeface="Core Slab M 45 Regular" pitchFamily="34" charset="0"/>
            </a:endParaRPr>
          </a:p>
        </p:txBody>
      </p:sp>
      <p:sp>
        <p:nvSpPr>
          <p:cNvPr id="79" name="Ellips 78"/>
          <p:cNvSpPr/>
          <p:nvPr/>
        </p:nvSpPr>
        <p:spPr>
          <a:xfrm>
            <a:off x="3237360" y="5641877"/>
            <a:ext cx="1473966" cy="729827"/>
          </a:xfrm>
          <a:prstGeom prst="ellipse">
            <a:avLst/>
          </a:prstGeom>
          <a:solidFill>
            <a:srgbClr val="ECE7F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textruta 79"/>
          <p:cNvSpPr txBox="1"/>
          <p:nvPr/>
        </p:nvSpPr>
        <p:spPr>
          <a:xfrm>
            <a:off x="3151498" y="5754420"/>
            <a:ext cx="16513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00" dirty="0" err="1" smtClean="0">
                <a:latin typeface="Core Slab M 45 Regular" pitchFamily="34" charset="0"/>
              </a:rPr>
              <a:t>MatLusts</a:t>
            </a:r>
            <a:r>
              <a:rPr lang="sv-SE" sz="1300" dirty="0" smtClean="0">
                <a:latin typeface="Core Slab M 45 Regular" pitchFamily="34" charset="0"/>
              </a:rPr>
              <a:t> årskonferens</a:t>
            </a:r>
            <a:endParaRPr lang="sv-SE" sz="1300" dirty="0">
              <a:latin typeface="Core Slab M 45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får företagen ut av MatLust?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199" y="1746801"/>
            <a:ext cx="6762998" cy="4440243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Core Slab M 65 Bold"/>
                <a:cs typeface="Core Slab M 65 Bold"/>
              </a:rPr>
              <a:t>Nätverk </a:t>
            </a:r>
            <a:r>
              <a:rPr lang="sv-SE" dirty="0" smtClean="0"/>
              <a:t>inom olika branscher, sektorer eller intresseområden.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Core Slab M 65 Bold"/>
                <a:cs typeface="Core Slab M 65 Bold"/>
              </a:rPr>
              <a:t>Värdefulla kontakter</a:t>
            </a:r>
            <a:r>
              <a:rPr lang="sv-SE" dirty="0" smtClean="0"/>
              <a:t> med andra företag, offentliga aktörer, organisationer, forskare och studenter.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Core Slab M 65 Bold"/>
                <a:cs typeface="Core Slab M 65 Bold"/>
              </a:rPr>
              <a:t>Exponering på mässor, konferenser etc.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latin typeface="Core Slab M 65 Bold"/>
                <a:cs typeface="Core Slab M 65 Bold"/>
              </a:rPr>
              <a:t>Program för affärs- och innovationsutveckling, hållbarhet och processförbättring </a:t>
            </a:r>
            <a:r>
              <a:rPr lang="sv-SE" dirty="0" smtClean="0">
                <a:latin typeface="Core Slab M 65 Bold" pitchFamily="34" charset="0"/>
              </a:rPr>
              <a:t>(</a:t>
            </a:r>
            <a:r>
              <a:rPr lang="sv-SE" dirty="0" err="1" smtClean="0">
                <a:latin typeface="Core Slab M 65 Bold" pitchFamily="34" charset="0"/>
              </a:rPr>
              <a:t>Lean</a:t>
            </a:r>
            <a:r>
              <a:rPr lang="sv-SE" dirty="0" smtClean="0">
                <a:latin typeface="Core Slab M 65 Bold" pitchFamily="34" charset="0"/>
              </a:rPr>
              <a:t>).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dirty="0" smtClean="0"/>
              <a:t>Arbete med </a:t>
            </a:r>
            <a:r>
              <a:rPr lang="sv-SE" dirty="0" smtClean="0">
                <a:latin typeface="Core Slab M 65 Bold"/>
                <a:cs typeface="Core Slab M 65 Bold"/>
              </a:rPr>
              <a:t>produktutveckling </a:t>
            </a:r>
            <a:r>
              <a:rPr lang="sv-SE" dirty="0" smtClean="0"/>
              <a:t>och möjlighet att </a:t>
            </a:r>
            <a:r>
              <a:rPr lang="sv-SE" dirty="0" smtClean="0">
                <a:latin typeface="Core Slab M 65 Bold"/>
                <a:cs typeface="Core Slab M 65 Bold"/>
              </a:rPr>
              <a:t>testa produkter</a:t>
            </a:r>
            <a:r>
              <a:rPr lang="sv-SE" dirty="0" smtClean="0"/>
              <a:t> i verklig miljö.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dirty="0" smtClean="0"/>
              <a:t>Kunskap och rådgivning kring </a:t>
            </a:r>
            <a:r>
              <a:rPr lang="sv-SE" dirty="0" smtClean="0">
                <a:latin typeface="Core Slab M 65 Bold"/>
                <a:cs typeface="Core Slab M 65 Bold"/>
              </a:rPr>
              <a:t>offentlig upphandling, tillämpningar och regelverk</a:t>
            </a:r>
            <a:r>
              <a:rPr lang="sv-S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93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Organisation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1" y="1746801"/>
            <a:ext cx="6477990" cy="4196683"/>
          </a:xfrm>
        </p:spPr>
        <p:txBody>
          <a:bodyPr>
            <a:normAutofit/>
          </a:bodyPr>
          <a:lstStyle/>
          <a:p>
            <a:pPr marL="0" indent="-2520000">
              <a:spcAft>
                <a:spcPts val="400"/>
              </a:spcAft>
              <a:buNone/>
              <a:tabLst>
                <a:tab pos="2874963" algn="l"/>
              </a:tabLst>
            </a:pPr>
            <a:r>
              <a:rPr lang="sv-SE" b="1" dirty="0" smtClean="0">
                <a:latin typeface="Core Slab M 65 Bold"/>
                <a:cs typeface="Core Slab M 65 Bold"/>
              </a:rPr>
              <a:t>Projektägare</a:t>
            </a:r>
            <a:r>
              <a:rPr lang="sv-SE" b="1" dirty="0" smtClean="0"/>
              <a:t>:	</a:t>
            </a:r>
            <a:r>
              <a:rPr lang="sv-SE" dirty="0" smtClean="0"/>
              <a:t>Karin Voltaire</a:t>
            </a:r>
          </a:p>
          <a:p>
            <a:pPr marL="0" indent="-2520000">
              <a:spcAft>
                <a:spcPts val="400"/>
              </a:spcAft>
              <a:buNone/>
              <a:tabLst>
                <a:tab pos="2874963" algn="l"/>
              </a:tabLst>
            </a:pPr>
            <a:r>
              <a:rPr lang="sv-SE" b="1" dirty="0" smtClean="0">
                <a:latin typeface="Core Slab M 65 Bold"/>
                <a:cs typeface="Core Slab M 65 Bold"/>
              </a:rPr>
              <a:t>Projektchef</a:t>
            </a:r>
            <a:r>
              <a:rPr lang="sv-SE" b="1" dirty="0" smtClean="0"/>
              <a:t>:	</a:t>
            </a:r>
            <a:r>
              <a:rPr lang="sv-SE" dirty="0" smtClean="0"/>
              <a:t>Sara </a:t>
            </a:r>
            <a:r>
              <a:rPr lang="sv-SE" dirty="0" err="1" smtClean="0"/>
              <a:t>Jervfors</a:t>
            </a:r>
            <a:endParaRPr lang="sv-SE" dirty="0" smtClean="0"/>
          </a:p>
          <a:p>
            <a:pPr marL="0" indent="-2520000">
              <a:spcAft>
                <a:spcPts val="400"/>
              </a:spcAft>
              <a:buNone/>
              <a:tabLst>
                <a:tab pos="2874963" algn="l"/>
              </a:tabLst>
            </a:pPr>
            <a:r>
              <a:rPr lang="sv-SE" b="1" dirty="0" smtClean="0">
                <a:latin typeface="Core Slab M 65 Bold"/>
                <a:cs typeface="Core Slab M 65 Bold"/>
              </a:rPr>
              <a:t>Projektledare</a:t>
            </a:r>
            <a:r>
              <a:rPr lang="sv-SE" b="1" dirty="0" smtClean="0"/>
              <a:t>: 	</a:t>
            </a:r>
            <a:r>
              <a:rPr lang="sv-SE" dirty="0" smtClean="0"/>
              <a:t>Helena Nordlund</a:t>
            </a:r>
          </a:p>
          <a:p>
            <a:pPr marL="0" indent="-2520000">
              <a:spcAft>
                <a:spcPts val="400"/>
              </a:spcAft>
              <a:buNone/>
              <a:tabLst>
                <a:tab pos="2874963" algn="l"/>
              </a:tabLst>
            </a:pPr>
            <a:endParaRPr lang="sv-SE" dirty="0" smtClean="0"/>
          </a:p>
          <a:p>
            <a:pPr marL="0" indent="-2520000">
              <a:spcAft>
                <a:spcPts val="400"/>
              </a:spcAft>
              <a:buNone/>
              <a:tabLst>
                <a:tab pos="2874963" algn="l"/>
              </a:tabLst>
            </a:pPr>
            <a:r>
              <a:rPr lang="sv-SE" dirty="0" smtClean="0">
                <a:cs typeface="Core Slab M 65 Bold"/>
              </a:rPr>
              <a:t>Medarbetare från Destination Södertälje, Kostenheten, </a:t>
            </a:r>
            <a:r>
              <a:rPr lang="sv-SE" dirty="0" err="1" smtClean="0">
                <a:cs typeface="Core Slab M 65 Bold"/>
              </a:rPr>
              <a:t>Acturum</a:t>
            </a:r>
            <a:r>
              <a:rPr lang="sv-SE" dirty="0" smtClean="0">
                <a:cs typeface="Core Slab M 65 Bold"/>
              </a:rPr>
              <a:t>/Biovation Park, KTH, Saltå Kvarn m.fl. arbetar i projektet.</a:t>
            </a:r>
            <a:endParaRPr lang="sv-SE" b="1" dirty="0" smtClean="0">
              <a:latin typeface="Core Slab M 65 Bold"/>
              <a:cs typeface="Core Slab M 65 Bold"/>
            </a:endParaRPr>
          </a:p>
        </p:txBody>
      </p:sp>
    </p:spTree>
    <p:extLst>
      <p:ext uri="{BB962C8B-B14F-4D97-AF65-F5344CB8AC3E}">
        <p14:creationId xmlns:p14="http://schemas.microsoft.com/office/powerpoint/2010/main" val="10630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atLust">
      <a:dk1>
        <a:srgbClr val="363636"/>
      </a:dk1>
      <a:lt1>
        <a:sysClr val="window" lastClr="FFFFFF"/>
      </a:lt1>
      <a:dk2>
        <a:srgbClr val="A2C037"/>
      </a:dk2>
      <a:lt2>
        <a:srgbClr val="EEECE1"/>
      </a:lt2>
      <a:accent1>
        <a:srgbClr val="A2C037"/>
      </a:accent1>
      <a:accent2>
        <a:srgbClr val="55AAA7"/>
      </a:accent2>
      <a:accent3>
        <a:srgbClr val="5E5E5E"/>
      </a:accent3>
      <a:accent4>
        <a:srgbClr val="8064A2"/>
      </a:accent4>
      <a:accent5>
        <a:srgbClr val="9C9C9C"/>
      </a:accent5>
      <a:accent6>
        <a:srgbClr val="E47823"/>
      </a:accent6>
      <a:hlink>
        <a:srgbClr val="A2C037"/>
      </a:hlink>
      <a:folHlink>
        <a:srgbClr val="40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263</Words>
  <Application>Microsoft Office PowerPoint</Application>
  <PresentationFormat>Bildspel på skärmen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Core Slab M 45 Regular</vt:lpstr>
      <vt:lpstr>Core Slab M 65 Bold</vt:lpstr>
      <vt:lpstr>Calibri</vt:lpstr>
      <vt:lpstr>Office-tema</vt:lpstr>
      <vt:lpstr>MatLust Hållbar och lönsam livsmedelsnäring i Stockholmsregionen</vt:lpstr>
      <vt:lpstr>MatLust 2015-2020</vt:lpstr>
      <vt:lpstr>Mål</vt:lpstr>
      <vt:lpstr>Syfte</vt:lpstr>
      <vt:lpstr>För vem?</vt:lpstr>
      <vt:lpstr>Hur?</vt:lpstr>
      <vt:lpstr>MatLust erbjuder</vt:lpstr>
      <vt:lpstr>Vad får företagen ut av MatLust?</vt:lpstr>
      <vt:lpstr>Organisation</vt:lpstr>
      <vt:lpstr>Fakta</vt:lpstr>
      <vt:lpstr>Tack! </vt:lpstr>
    </vt:vector>
  </TitlesOfParts>
  <Company>Ryter Kommunikationsbyrå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Olav Hans-Ols</dc:creator>
  <cp:lastModifiedBy>Dworetsky Daniel (Ksk)</cp:lastModifiedBy>
  <cp:revision>31</cp:revision>
  <dcterms:created xsi:type="dcterms:W3CDTF">2015-10-28T15:28:07Z</dcterms:created>
  <dcterms:modified xsi:type="dcterms:W3CDTF">2016-09-15T07:47:33Z</dcterms:modified>
</cp:coreProperties>
</file>